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93" r:id="rId5"/>
    <p:sldId id="664" r:id="rId6"/>
    <p:sldId id="299" r:id="rId7"/>
    <p:sldId id="300" r:id="rId8"/>
    <p:sldId id="304" r:id="rId9"/>
    <p:sldId id="305" r:id="rId10"/>
    <p:sldId id="413" r:id="rId11"/>
    <p:sldId id="306" r:id="rId12"/>
    <p:sldId id="307" r:id="rId13"/>
    <p:sldId id="308" r:id="rId14"/>
    <p:sldId id="309" r:id="rId15"/>
    <p:sldId id="313" r:id="rId16"/>
    <p:sldId id="319" r:id="rId17"/>
    <p:sldId id="665" r:id="rId18"/>
    <p:sldId id="321" r:id="rId19"/>
    <p:sldId id="327" r:id="rId20"/>
    <p:sldId id="324" r:id="rId21"/>
    <p:sldId id="329" r:id="rId22"/>
    <p:sldId id="330" r:id="rId23"/>
    <p:sldId id="331" r:id="rId24"/>
    <p:sldId id="332" r:id="rId25"/>
    <p:sldId id="341" r:id="rId26"/>
    <p:sldId id="342" r:id="rId2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80290F-3456-4356-B6ED-81472E609096}">
          <p14:sldIdLst>
            <p14:sldId id="293"/>
            <p14:sldId id="664"/>
            <p14:sldId id="299"/>
            <p14:sldId id="300"/>
            <p14:sldId id="304"/>
            <p14:sldId id="305"/>
          </p14:sldIdLst>
        </p14:section>
        <p14:section name="Making A Tin Model" id="{2F323571-0385-47DA-ACA5-56F0AD97476C}">
          <p14:sldIdLst>
            <p14:sldId id="413"/>
            <p14:sldId id="306"/>
            <p14:sldId id="307"/>
            <p14:sldId id="308"/>
            <p14:sldId id="309"/>
            <p14:sldId id="313"/>
            <p14:sldId id="319"/>
          </p14:sldIdLst>
        </p14:section>
        <p14:section name="Exporting from TIN MODEL" id="{B2322C5F-8CC7-497F-BDE0-F98A8B2B99ED}">
          <p14:sldIdLst>
            <p14:sldId id="665"/>
            <p14:sldId id="321"/>
            <p14:sldId id="327"/>
            <p14:sldId id="324"/>
            <p14:sldId id="329"/>
            <p14:sldId id="330"/>
            <p14:sldId id="331"/>
            <p14:sldId id="332"/>
            <p14:sldId id="341"/>
            <p14:sldId id="3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E25422-48B8-43B4-8376-997CC422FB89}" v="14" dt="2021-12-13T17:58:46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nisley, Jerry - Xylem" userId="8299edff-d842-457f-83d3-96a4e18585ef" providerId="ADAL" clId="{44E25422-48B8-43B4-8376-997CC422FB89}"/>
    <pc:docChg chg="modMainMaster">
      <pc:chgData name="Knisley, Jerry - Xylem" userId="8299edff-d842-457f-83d3-96a4e18585ef" providerId="ADAL" clId="{44E25422-48B8-43B4-8376-997CC422FB89}" dt="2021-12-13T17:58:46.812" v="9" actId="20577"/>
      <pc:docMkLst>
        <pc:docMk/>
      </pc:docMkLst>
      <pc:sldMasterChg chg="modSldLayout">
        <pc:chgData name="Knisley, Jerry - Xylem" userId="8299edff-d842-457f-83d3-96a4e18585ef" providerId="ADAL" clId="{44E25422-48B8-43B4-8376-997CC422FB89}" dt="2021-12-13T17:58:46.812" v="9" actId="20577"/>
        <pc:sldMasterMkLst>
          <pc:docMk/>
          <pc:sldMasterMk cId="4146782681" sldId="2147483660"/>
        </pc:sldMasterMkLst>
        <pc:sldLayoutChg chg="modSp mod">
          <pc:chgData name="Knisley, Jerry - Xylem" userId="8299edff-d842-457f-83d3-96a4e18585ef" providerId="ADAL" clId="{44E25422-48B8-43B4-8376-997CC422FB89}" dt="2021-12-13T17:58:39.824" v="5" actId="20577"/>
          <pc:sldLayoutMkLst>
            <pc:docMk/>
            <pc:sldMasterMk cId="4146782681" sldId="2147483660"/>
            <pc:sldLayoutMk cId="2738881834" sldId="2147483661"/>
          </pc:sldLayoutMkLst>
          <pc:spChg chg="mod">
            <ac:chgData name="Knisley, Jerry - Xylem" userId="8299edff-d842-457f-83d3-96a4e18585ef" providerId="ADAL" clId="{44E25422-48B8-43B4-8376-997CC422FB89}" dt="2021-12-13T17:58:39.824" v="5" actId="20577"/>
            <ac:spMkLst>
              <pc:docMk/>
              <pc:sldMasterMk cId="4146782681" sldId="2147483660"/>
              <pc:sldLayoutMk cId="2738881834" sldId="2147483661"/>
              <ac:spMk id="12" creationId="{DD3A769E-7BA6-40F8-9174-818ACE5F72AD}"/>
            </ac:spMkLst>
          </pc:spChg>
        </pc:sldLayoutChg>
        <pc:sldLayoutChg chg="modSp mod">
          <pc:chgData name="Knisley, Jerry - Xylem" userId="8299edff-d842-457f-83d3-96a4e18585ef" providerId="ADAL" clId="{44E25422-48B8-43B4-8376-997CC422FB89}" dt="2021-12-13T17:58:43.373" v="7" actId="20577"/>
          <pc:sldLayoutMkLst>
            <pc:docMk/>
            <pc:sldMasterMk cId="4146782681" sldId="2147483660"/>
            <pc:sldLayoutMk cId="3773036982" sldId="2147483662"/>
          </pc:sldLayoutMkLst>
          <pc:spChg chg="mod">
            <ac:chgData name="Knisley, Jerry - Xylem" userId="8299edff-d842-457f-83d3-96a4e18585ef" providerId="ADAL" clId="{44E25422-48B8-43B4-8376-997CC422FB89}" dt="2021-12-13T17:58:43.373" v="7" actId="20577"/>
            <ac:spMkLst>
              <pc:docMk/>
              <pc:sldMasterMk cId="4146782681" sldId="2147483660"/>
              <pc:sldLayoutMk cId="3773036982" sldId="2147483662"/>
              <ac:spMk id="8" creationId="{77E91CE5-4DD3-4788-9142-F24DDE709E42}"/>
            </ac:spMkLst>
          </pc:spChg>
        </pc:sldLayoutChg>
        <pc:sldLayoutChg chg="modSp mod">
          <pc:chgData name="Knisley, Jerry - Xylem" userId="8299edff-d842-457f-83d3-96a4e18585ef" providerId="ADAL" clId="{44E25422-48B8-43B4-8376-997CC422FB89}" dt="2021-12-13T17:58:46.812" v="9" actId="20577"/>
          <pc:sldLayoutMkLst>
            <pc:docMk/>
            <pc:sldMasterMk cId="4146782681" sldId="2147483660"/>
            <pc:sldLayoutMk cId="1501022089" sldId="2147483670"/>
          </pc:sldLayoutMkLst>
          <pc:spChg chg="mod">
            <ac:chgData name="Knisley, Jerry - Xylem" userId="8299edff-d842-457f-83d3-96a4e18585ef" providerId="ADAL" clId="{44E25422-48B8-43B4-8376-997CC422FB89}" dt="2021-12-13T17:58:46.812" v="9" actId="20577"/>
            <ac:spMkLst>
              <pc:docMk/>
              <pc:sldMasterMk cId="4146782681" sldId="2147483660"/>
              <pc:sldLayoutMk cId="1501022089" sldId="2147483670"/>
              <ac:spMk id="8" creationId="{7115103B-DB89-4CEC-ABE9-4B3B351C5552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A9F5F-B731-43B3-AADF-D6B618B05B6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B8CDB-E2EC-4334-9927-CB6898BC9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0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Stressed Water Supply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Maintain the health of traditional water sources and execute a water source diversification strategy  </a:t>
            </a: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Xylem’s leading-edge technologies monitor, pump and treat water from all sources and enable water reuse </a:t>
            </a: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Aging Infrastructure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Utilities have to effectively assess and identify high-risk areas for repair/replacement before problems occur</a:t>
            </a: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Xylem’s intelligent pipeline and critical infrastructure services perform condition assessment, identify defective assets, provide bypass services and replacement technologies, reduce or eliminate combined sewer overflows and leaks/non-revenue water</a:t>
            </a: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Stormwater &amp; Flooding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Significant increase in severe weather patterns is causing flooding and related damages to communities</a:t>
            </a: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Xylem’s flood management solutions include sensors for </a:t>
            </a:r>
            <a:r>
              <a:rPr lang="en-US" sz="1000" i="1">
                <a:latin typeface="Arial" panose="020B0604020202020204" pitchFamily="34" charset="0"/>
                <a:cs typeface="Arial" panose="020B0604020202020204" pitchFamily="34" charset="0"/>
              </a:rPr>
              <a:t>early warnings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, dewatering for </a:t>
            </a:r>
            <a:r>
              <a:rPr lang="en-US" sz="1000" i="1">
                <a:latin typeface="Arial" panose="020B0604020202020204" pitchFamily="34" charset="0"/>
                <a:cs typeface="Arial" panose="020B0604020202020204" pitchFamily="34" charset="0"/>
              </a:rPr>
              <a:t>disaster response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, communications for </a:t>
            </a:r>
            <a:r>
              <a:rPr lang="en-US" sz="1000" i="1"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 and submersible pumping for </a:t>
            </a:r>
            <a:r>
              <a:rPr lang="en-US" sz="1000" i="1">
                <a:latin typeface="Arial" panose="020B0604020202020204" pitchFamily="34" charset="0"/>
                <a:cs typeface="Arial" panose="020B0604020202020204" pitchFamily="34" charset="0"/>
              </a:rPr>
              <a:t>resilient infrastructure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Regulatory Compliance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Utilities must successfully comply with a growing body of compliance regulations</a:t>
            </a: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Xylem’s analytics and sensors evaluate a broad range of water quality parameters, and our technologies treat water and wastewater to meet regulatory standards</a:t>
            </a: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Non-Revenue Water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Utilities have an important opportunity to reduce persistent and costly water losses from leaks and faulty meter readings</a:t>
            </a: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Xylem’s broad portfolio of solutions monitors for, and identifies, water leaks, as well as faulty meters. Our communications network enables point-to-multipoint communications throughout the system</a:t>
            </a:r>
          </a:p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Operating Strategy Reducing Costs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Utilities want to lower operating and energy costs, and leverage new revenue opportunities</a:t>
            </a:r>
          </a:p>
          <a:p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Xylem offers industry-leading pumping and treatment solutions for energy efficiency, and software-enabled solutions to optimize operations and identify revenue opportunities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937BF-DD90-4A42-A696-A87EFA3DBD2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732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2716DE-A4C3-45EC-8F2A-5D2F699F507A}" type="slidenum">
              <a:rPr lang="en-US" altLang="en-US" sz="1200" b="0"/>
              <a:pPr/>
              <a:t>15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256581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9A962C-E659-43D7-967F-D44D0DBB9C74}" type="slidenum">
              <a:rPr lang="en-US" altLang="en-US" sz="1200" b="0"/>
              <a:pPr/>
              <a:t>16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738953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0CFD76-8DAD-477B-B196-ED45B05BC39A}" type="slidenum">
              <a:rPr lang="en-US" altLang="en-US" sz="1200" b="0"/>
              <a:pPr/>
              <a:t>17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889336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610D9E-5CA1-44C6-A885-5F4559493025}" type="slidenum">
              <a:rPr lang="en-US" altLang="en-US" sz="1200" b="0"/>
              <a:pPr/>
              <a:t>18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437905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A4E0BB-1886-497B-8147-AC6B63A4CD03}" type="slidenum">
              <a:rPr lang="en-US" altLang="en-US" sz="1200" b="0"/>
              <a:pPr/>
              <a:t>19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734953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51E74E-0FCF-4EC4-870F-9AA628B83891}" type="slidenum">
              <a:rPr lang="en-US" altLang="en-US" sz="1200" b="0"/>
              <a:pPr/>
              <a:t>20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331712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3A266C-00F4-4055-B01A-3F0373EA0D04}" type="slidenum">
              <a:rPr lang="en-US" altLang="en-US" sz="1200" b="0"/>
              <a:pPr/>
              <a:t>21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205352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A1DEDA-6DE1-4BCF-BA5F-9BCAC9ABD842}" type="slidenum">
              <a:rPr lang="en-US" altLang="en-US" sz="1200" b="0"/>
              <a:pPr/>
              <a:t>22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94078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562500-B641-40EE-958D-D0378D1CAAED}" type="slidenum">
              <a:rPr lang="en-US" altLang="en-US" sz="1200" b="0"/>
              <a:pPr/>
              <a:t>4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43102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11C873-440B-4951-8366-936818963566}" type="slidenum">
              <a:rPr lang="en-US" altLang="en-US" sz="1200" b="0"/>
              <a:pPr/>
              <a:t>5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754191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CBE353-743F-48BD-88A9-92612DF8D45A}" type="slidenum">
              <a:rPr lang="en-US" altLang="en-US" sz="1200" b="0"/>
              <a:pPr/>
              <a:t>6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690043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911BBA-C345-4D26-9A7E-24AE60F88D21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158641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B7F72A-64CA-4AFD-AD4C-3213E70FF2DB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778988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62D817-B61F-4A5D-A75F-197B1E5EA0D0}" type="slidenum">
              <a:rPr lang="en-US" altLang="en-US" sz="1200" b="0"/>
              <a:pPr/>
              <a:t>10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578680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1C22BE-11CA-4B12-8414-8D94F4154005}" type="slidenum">
              <a:rPr lang="en-US" altLang="en-US" sz="1200" b="0"/>
              <a:pPr/>
              <a:t>11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019219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59FF90-8BB6-4A2E-8E58-983EA012A9D0}" type="slidenum">
              <a:rPr lang="en-US" altLang="en-US" sz="1200" b="0"/>
              <a:pPr/>
              <a:t>13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47737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-Purp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941984"/>
            <a:ext cx="7549079" cy="2743200"/>
          </a:xfrm>
          <a:prstGeom prst="rect">
            <a:avLst/>
          </a:prstGeom>
        </p:spPr>
        <p:txBody>
          <a:bodyPr tIns="0" bIns="0" rtlCol="0" anchor="b" anchorCtr="0">
            <a:noAutofit/>
          </a:bodyPr>
          <a:lstStyle>
            <a:lvl1pPr>
              <a:lnSpc>
                <a:spcPct val="80000"/>
              </a:lnSpc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35D7A56-0967-D442-92A0-85A847FD6B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97880"/>
            <a:ext cx="11903000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19" y="402336"/>
            <a:ext cx="1829276" cy="6452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3A769E-7BA6-40F8-9174-818ACE5F72AD}"/>
              </a:ext>
            </a:extLst>
          </p:cNvPr>
          <p:cNvSpPr txBox="1"/>
          <p:nvPr/>
        </p:nvSpPr>
        <p:spPr>
          <a:xfrm>
            <a:off x="1631703" y="6146910"/>
            <a:ext cx="342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HYPACK 2022 – Training Event</a:t>
            </a:r>
          </a:p>
        </p:txBody>
      </p:sp>
      <p:pic>
        <p:nvPicPr>
          <p:cNvPr id="14" name="Picture 13" descr="A picture containing cup&#10;&#10;Description automatically generated">
            <a:extLst>
              <a:ext uri="{FF2B5EF4-FFF2-40B4-BE49-F238E27FC236}">
                <a16:creationId xmlns:a16="http://schemas.microsoft.com/office/drawing/2014/main" xmlns="" id="{35CE9B9A-6D40-4024-904F-16C6EBF90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946" y="5997278"/>
            <a:ext cx="773757" cy="7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8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AA9DB8-0C28-3641-BEED-8EE8DF37E6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3"/>
          <a:stretch/>
        </p:blipFill>
        <p:spPr>
          <a:xfrm>
            <a:off x="789478" y="6099659"/>
            <a:ext cx="11113522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D0667AA-22B6-324D-A947-DB04F2668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1044" y="6263439"/>
            <a:ext cx="1371957" cy="48392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F4FA756-AEE3-47B7-89C9-EBBF6D66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0" y="110652"/>
            <a:ext cx="11277598" cy="989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F40401E-FFE9-4AFF-B65C-C7A0989C5FCC}"/>
              </a:ext>
            </a:extLst>
          </p:cNvPr>
          <p:cNvGrpSpPr/>
          <p:nvPr userDrawn="1"/>
        </p:nvGrpSpPr>
        <p:grpSpPr>
          <a:xfrm>
            <a:off x="924040" y="5970906"/>
            <a:ext cx="4132575" cy="721244"/>
            <a:chOff x="923799" y="5970906"/>
            <a:chExt cx="4131499" cy="7212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7E91CE5-4DD3-4788-9142-F24DDE709E42}"/>
                </a:ext>
              </a:extLst>
            </p:cNvPr>
            <p:cNvSpPr txBox="1"/>
            <p:nvPr/>
          </p:nvSpPr>
          <p:spPr>
            <a:xfrm>
              <a:off x="1631278" y="6146910"/>
              <a:ext cx="3424020" cy="369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HYPACK 2022 – Training Event</a:t>
              </a:r>
            </a:p>
          </p:txBody>
        </p:sp>
        <p:pic>
          <p:nvPicPr>
            <p:cNvPr id="9" name="Picture 8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xmlns="" id="{78BE1842-A36E-4D1A-AC35-C65051138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0893"/>
            <a:stretch/>
          </p:blipFill>
          <p:spPr>
            <a:xfrm>
              <a:off x="923799" y="5970906"/>
              <a:ext cx="707479" cy="721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303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-Title Only-Blu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1"/>
            <a:ext cx="11277489" cy="989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9DC44BB-4EA1-A144-B619-C31CCFF20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00"/>
          <a:stretch/>
        </p:blipFill>
        <p:spPr>
          <a:xfrm>
            <a:off x="785651" y="6099048"/>
            <a:ext cx="11117349" cy="64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D0667AA-22B6-324D-A947-DB04F2668F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31044" y="6263643"/>
            <a:ext cx="1371957" cy="483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15103B-DB89-4CEC-ABE9-4B3B351C5552}"/>
              </a:ext>
            </a:extLst>
          </p:cNvPr>
          <p:cNvSpPr txBox="1"/>
          <p:nvPr userDrawn="1"/>
        </p:nvSpPr>
        <p:spPr>
          <a:xfrm>
            <a:off x="1631703" y="6079025"/>
            <a:ext cx="3424912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HYPACK 2022 – Training Event</a:t>
            </a:r>
          </a:p>
        </p:txBody>
      </p:sp>
      <p:pic>
        <p:nvPicPr>
          <p:cNvPr id="9" name="Picture 8" descr="A picture containing cup&#10;&#10;Description automatically generated">
            <a:extLst>
              <a:ext uri="{FF2B5EF4-FFF2-40B4-BE49-F238E27FC236}">
                <a16:creationId xmlns:a16="http://schemas.microsoft.com/office/drawing/2014/main" xmlns="" id="{410164A6-CFB8-498A-9E45-795BB37A86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7946" y="5929393"/>
            <a:ext cx="773757" cy="7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2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12BE7CB-04AA-4542-9200-874B58C6CC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3"/>
          <a:stretch/>
        </p:blipFill>
        <p:spPr>
          <a:xfrm>
            <a:off x="789478" y="6099659"/>
            <a:ext cx="11113522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8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</p:sldLayoutIdLst>
  <p:txStyles>
    <p:titleStyle>
      <a:lvl1pPr algn="l" defTabSz="608013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algn="l" defTabSz="608013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2pPr>
      <a:lvl3pPr algn="l" defTabSz="608013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3pPr>
      <a:lvl4pPr algn="l" defTabSz="608013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4pPr>
      <a:lvl5pPr algn="l" defTabSz="608013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5pPr>
      <a:lvl6pPr marL="609458" algn="l" defTabSz="609458" rtl="0" eaLnBrk="1" fontAlgn="base" hangingPunct="1">
        <a:lnSpc>
          <a:spcPts val="3866"/>
        </a:lnSpc>
        <a:spcBef>
          <a:spcPct val="0"/>
        </a:spcBef>
        <a:spcAft>
          <a:spcPct val="0"/>
        </a:spcAft>
        <a:defRPr sz="3732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1218915" algn="l" defTabSz="609458" rtl="0" eaLnBrk="1" fontAlgn="base" hangingPunct="1">
        <a:lnSpc>
          <a:spcPts val="3866"/>
        </a:lnSpc>
        <a:spcBef>
          <a:spcPct val="0"/>
        </a:spcBef>
        <a:spcAft>
          <a:spcPct val="0"/>
        </a:spcAft>
        <a:defRPr sz="3732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828373" algn="l" defTabSz="609458" rtl="0" eaLnBrk="1" fontAlgn="base" hangingPunct="1">
        <a:lnSpc>
          <a:spcPts val="3866"/>
        </a:lnSpc>
        <a:spcBef>
          <a:spcPct val="0"/>
        </a:spcBef>
        <a:spcAft>
          <a:spcPct val="0"/>
        </a:spcAft>
        <a:defRPr sz="3732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2437830" algn="l" defTabSz="609458" rtl="0" eaLnBrk="1" fontAlgn="base" hangingPunct="1">
        <a:lnSpc>
          <a:spcPts val="3866"/>
        </a:lnSpc>
        <a:spcBef>
          <a:spcPct val="0"/>
        </a:spcBef>
        <a:spcAft>
          <a:spcPct val="0"/>
        </a:spcAft>
        <a:defRPr sz="3732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0" indent="0" algn="l" defTabSz="608013" rtl="0" eaLnBrk="1" fontAlgn="base" hangingPunct="1">
        <a:spcBef>
          <a:spcPct val="0"/>
        </a:spcBef>
        <a:spcAft>
          <a:spcPts val="800"/>
        </a:spcAft>
        <a:buClr>
          <a:schemeClr val="bg2"/>
        </a:buClr>
        <a:buFont typeface="Arial" charset="0"/>
        <a:defRPr sz="22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180975" indent="-180975" algn="l" defTabSz="608013" rtl="0" eaLnBrk="1" fontAlgn="base" hangingPunct="1">
        <a:spcBef>
          <a:spcPct val="0"/>
        </a:spcBef>
        <a:spcAft>
          <a:spcPts val="538"/>
        </a:spcAft>
        <a:buClrTx/>
        <a:buSzPct val="100000"/>
        <a:buFont typeface="Arial" charset="0"/>
        <a:buChar char="•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363538" indent="-180975" algn="l" defTabSz="608013" rtl="0" eaLnBrk="1" fontAlgn="base" hangingPunct="1">
        <a:spcBef>
          <a:spcPct val="0"/>
        </a:spcBef>
        <a:spcAft>
          <a:spcPts val="538"/>
        </a:spcAft>
        <a:buFont typeface="Lucida Grande" charset="0"/>
        <a:buChar char="-"/>
        <a:defRPr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547688" indent="-180975" algn="l" defTabSz="608013" rtl="0" eaLnBrk="1" fontAlgn="base" hangingPunct="1">
        <a:spcBef>
          <a:spcPct val="0"/>
        </a:spcBef>
        <a:spcAft>
          <a:spcPts val="538"/>
        </a:spcAft>
        <a:buFont typeface="Arial" charset="0"/>
        <a:buChar char="•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728663" indent="-180975" algn="l" defTabSz="608013" rtl="0" eaLnBrk="1" fontAlgn="base" hangingPunct="1">
        <a:spcBef>
          <a:spcPct val="0"/>
        </a:spcBef>
        <a:spcAft>
          <a:spcPts val="538"/>
        </a:spcAft>
        <a:buFont typeface="Lucida Grande" charset="0"/>
        <a:buChar char="-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3352018" indent="-304729" algn="l" defTabSz="60945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75" indent="-304729" algn="l" defTabSz="60945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933" indent="-304729" algn="l" defTabSz="60945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91" indent="-304729" algn="l" defTabSz="60945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58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915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73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830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89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747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204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662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TIN MODEL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07050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7" y="1827893"/>
            <a:ext cx="4513263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3251" name="Rectangle 2"/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marL="53975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Align TIN with LNW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913061" y="2666093"/>
            <a:ext cx="28194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41990" name="Picture 6" descr="buffalo_tin_lines">
            <a:extLst>
              <a:ext uri="{FF2B5EF4-FFF2-40B4-BE49-F238E27FC236}">
                <a16:creationId xmlns:a16="http://schemas.microsoft.com/office/drawing/2014/main" xmlns="" id="{94DEA084-26D4-42A6-B457-9B8880DD4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5152" y="1219200"/>
            <a:ext cx="3251200" cy="2438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51" name="Text Box 7">
            <a:extLst>
              <a:ext uri="{FF2B5EF4-FFF2-40B4-BE49-F238E27FC236}">
                <a16:creationId xmlns:a16="http://schemas.microsoft.com/office/drawing/2014/main" xmlns="" id="{08A94668-28AB-4E31-AB9D-188FF3B0C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752" y="3733801"/>
            <a:ext cx="32766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</a:rPr>
              <a:t>‘Scalloping’ of Single Beam Data in TIN MODEL.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1A52D50-D889-4BC8-B3DE-38B7FFC7AF42}"/>
              </a:ext>
            </a:extLst>
          </p:cNvPr>
          <p:cNvSpPr txBox="1">
            <a:spLocks noChangeArrowheads="1"/>
          </p:cNvSpPr>
          <p:nvPr/>
        </p:nvSpPr>
        <p:spPr>
          <a:xfrm>
            <a:off x="2431256" y="4842121"/>
            <a:ext cx="7329488" cy="1066800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0" indent="0" algn="l" defTabSz="608013" rtl="0" eaLnBrk="1" fontAlgn="base" hangingPunct="1"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Font typeface="Arial" charset="0"/>
              <a:defRPr sz="22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1pPr>
            <a:lvl2pPr marL="180975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ClrTx/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2pPr>
            <a:lvl3pPr marL="363538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Lucida Grande" charset="0"/>
              <a:buChar char="-"/>
              <a:defRPr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547688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728663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Lucida Grande" charset="0"/>
              <a:buChar char="-"/>
              <a:defRPr sz="16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3352018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75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33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91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	Use when single beam survey lines are not perpendicular</a:t>
            </a:r>
          </a:p>
          <a:p>
            <a:pPr fontAlgn="auto"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	to bottom contour.</a:t>
            </a:r>
          </a:p>
          <a:p>
            <a:pPr marL="342900" indent="-342900" fontAlgn="auto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Eliminates artificial ‘scalloping’ of bottom.</a:t>
            </a:r>
          </a:p>
        </p:txBody>
      </p:sp>
    </p:spTree>
    <p:extLst>
      <p:ext uri="{BB962C8B-B14F-4D97-AF65-F5344CB8AC3E}">
        <p14:creationId xmlns:p14="http://schemas.microsoft.com/office/powerpoint/2010/main" val="50914958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198" y="1179095"/>
            <a:ext cx="50673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marL="53975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Removing Narrow Triangles</a:t>
            </a:r>
          </a:p>
        </p:txBody>
      </p:sp>
      <p:pic>
        <p:nvPicPr>
          <p:cNvPr id="43012" name="Picture 6" descr="tm6">
            <a:extLst>
              <a:ext uri="{FF2B5EF4-FFF2-40B4-BE49-F238E27FC236}">
                <a16:creationId xmlns:a16="http://schemas.microsoft.com/office/drawing/2014/main" xmlns="" id="{62336A4E-3437-47F6-AAEC-52CE4F02E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1926" y="1179095"/>
            <a:ext cx="2133600" cy="19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 descr="tm8">
            <a:extLst>
              <a:ext uri="{FF2B5EF4-FFF2-40B4-BE49-F238E27FC236}">
                <a16:creationId xmlns:a16="http://schemas.microsoft.com/office/drawing/2014/main" xmlns="" id="{8BC3657F-752D-42DD-82BB-C16005EA9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1926" y="3236495"/>
            <a:ext cx="21336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8"/>
          <p:cNvSpPr txBox="1">
            <a:spLocks noChangeArrowheads="1"/>
          </p:cNvSpPr>
          <p:nvPr/>
        </p:nvSpPr>
        <p:spPr bwMode="auto">
          <a:xfrm rot="5400000">
            <a:off x="9200254" y="2168108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68CB3"/>
                </a:solidFill>
              </a:rPr>
              <a:t>Without Removal</a:t>
            </a:r>
          </a:p>
        </p:txBody>
      </p:sp>
      <p:sp>
        <p:nvSpPr>
          <p:cNvPr id="55304" name="Text Box 9"/>
          <p:cNvSpPr txBox="1">
            <a:spLocks noChangeArrowheads="1"/>
          </p:cNvSpPr>
          <p:nvPr/>
        </p:nvSpPr>
        <p:spPr bwMode="auto">
          <a:xfrm rot="5400000">
            <a:off x="9301854" y="4212808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068CB3"/>
                </a:solidFill>
              </a:rPr>
              <a:t>With </a:t>
            </a:r>
            <a:r>
              <a:rPr lang="en-US" altLang="en-US" dirty="0">
                <a:solidFill>
                  <a:srgbClr val="068CB3"/>
                </a:solidFill>
              </a:rPr>
              <a:t>Removal</a:t>
            </a:r>
          </a:p>
        </p:txBody>
      </p:sp>
      <p:sp>
        <p:nvSpPr>
          <p:cNvPr id="55305" name="Rectangle 5"/>
          <p:cNvSpPr>
            <a:spLocks noChangeArrowheads="1"/>
          </p:cNvSpPr>
          <p:nvPr/>
        </p:nvSpPr>
        <p:spPr bwMode="auto">
          <a:xfrm>
            <a:off x="2858001" y="3624639"/>
            <a:ext cx="20574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306" name="TextBox 9"/>
          <p:cNvSpPr txBox="1">
            <a:spLocks noChangeArrowheads="1"/>
          </p:cNvSpPr>
          <p:nvPr/>
        </p:nvSpPr>
        <p:spPr bwMode="auto">
          <a:xfrm>
            <a:off x="1683251" y="5203408"/>
            <a:ext cx="5867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0">
                <a:solidFill>
                  <a:schemeClr val="tx1">
                    <a:lumMod val="65000"/>
                    <a:lumOff val="35000"/>
                  </a:schemeClr>
                </a:solidFill>
              </a:rPr>
              <a:t>Works its way from the outside of the TIN MODEL inwards, eliminating triangles with a vertex of &lt; 1˚</a:t>
            </a:r>
          </a:p>
        </p:txBody>
      </p:sp>
    </p:spTree>
    <p:extLst>
      <p:ext uri="{BB962C8B-B14F-4D97-AF65-F5344CB8AC3E}">
        <p14:creationId xmlns:p14="http://schemas.microsoft.com/office/powerpoint/2010/main" val="82683601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Sample TIN MODEL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48B4959-A334-4DE0-BA02-FC92BC218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76" y="690465"/>
            <a:ext cx="9363161" cy="506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4028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7">
            <a:extLst>
              <a:ext uri="{FF2B5EF4-FFF2-40B4-BE49-F238E27FC236}">
                <a16:creationId xmlns:a16="http://schemas.microsoft.com/office/drawing/2014/main" xmlns="" id="{6D91133C-EEC3-47FE-8AD2-5C6B46AA8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0901" y="513020"/>
            <a:ext cx="2987368" cy="229641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marL="53975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Vertical Exaggerations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A0D5A1-80E9-43F1-8B3E-8E3D74AB1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29" y="938462"/>
            <a:ext cx="4779048" cy="328161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862877C-661E-4157-805A-E2826326608C}"/>
              </a:ext>
            </a:extLst>
          </p:cNvPr>
          <p:cNvSpPr/>
          <p:nvPr/>
        </p:nvSpPr>
        <p:spPr>
          <a:xfrm>
            <a:off x="2715350" y="1099665"/>
            <a:ext cx="256673" cy="31282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29B51C6D-22B6-4B5A-A6B2-44E1221B7F8D}"/>
              </a:ext>
            </a:extLst>
          </p:cNvPr>
          <p:cNvCxnSpPr>
            <a:cxnSpLocks/>
          </p:cNvCxnSpPr>
          <p:nvPr/>
        </p:nvCxnSpPr>
        <p:spPr>
          <a:xfrm flipV="1">
            <a:off x="2991853" y="866274"/>
            <a:ext cx="6697579" cy="3898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EE21B0-9B6B-45FC-A4CA-380221949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929" y="3014002"/>
            <a:ext cx="4220450" cy="290553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B43219-C4B7-4AE7-A652-59D7FC7675E7}"/>
              </a:ext>
            </a:extLst>
          </p:cNvPr>
          <p:cNvSpPr txBox="1"/>
          <p:nvPr/>
        </p:nvSpPr>
        <p:spPr>
          <a:xfrm>
            <a:off x="2757862" y="385074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E45C813-EE1D-4091-B973-D7582D197ED1}"/>
              </a:ext>
            </a:extLst>
          </p:cNvPr>
          <p:cNvSpPr txBox="1"/>
          <p:nvPr/>
        </p:nvSpPr>
        <p:spPr>
          <a:xfrm>
            <a:off x="6201993" y="553594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3x</a:t>
            </a:r>
          </a:p>
        </p:txBody>
      </p:sp>
    </p:spTree>
    <p:extLst>
      <p:ext uri="{BB962C8B-B14F-4D97-AF65-F5344CB8AC3E}">
        <p14:creationId xmlns:p14="http://schemas.microsoft.com/office/powerpoint/2010/main" val="2765448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7E9BD83-7E25-4339-89A6-C847B493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Exporting from </a:t>
            </a:r>
            <a:br>
              <a:rPr lang="en-US"/>
            </a:br>
            <a:r>
              <a:rPr lang="en-US"/>
              <a:t>TIN MODEL</a:t>
            </a:r>
          </a:p>
        </p:txBody>
      </p:sp>
    </p:spTree>
    <p:extLst>
      <p:ext uri="{BB962C8B-B14F-4D97-AF65-F5344CB8AC3E}">
        <p14:creationId xmlns:p14="http://schemas.microsoft.com/office/powerpoint/2010/main" val="120590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TIN MODEL:  Export</a:t>
            </a:r>
          </a:p>
        </p:txBody>
      </p:sp>
      <p:pic>
        <p:nvPicPr>
          <p:cNvPr id="55299" name="Picture 4">
            <a:extLst>
              <a:ext uri="{FF2B5EF4-FFF2-40B4-BE49-F238E27FC236}">
                <a16:creationId xmlns:a16="http://schemas.microsoft.com/office/drawing/2014/main" xmlns="" id="{35225380-1E21-490C-A3F2-D5A7E7F61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8371" y="834183"/>
            <a:ext cx="9502543" cy="392657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8" name="TextBox 1"/>
          <p:cNvSpPr txBox="1">
            <a:spLocks noChangeArrowheads="1"/>
          </p:cNvSpPr>
          <p:nvPr/>
        </p:nvSpPr>
        <p:spPr bwMode="auto">
          <a:xfrm>
            <a:off x="1992770" y="4867834"/>
            <a:ext cx="8426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0">
                <a:solidFill>
                  <a:schemeClr val="tx1">
                    <a:lumMod val="65000"/>
                    <a:lumOff val="35000"/>
                  </a:schemeClr>
                </a:solidFill>
              </a:rPr>
              <a:t>The EXPORT menu provides access to all formats  for export</a:t>
            </a:r>
            <a:endParaRPr lang="en-US" altLang="en-US" b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AD31E15-8FB5-412B-98E5-6724B48110A6}"/>
              </a:ext>
            </a:extLst>
          </p:cNvPr>
          <p:cNvSpPr/>
          <p:nvPr/>
        </p:nvSpPr>
        <p:spPr>
          <a:xfrm>
            <a:off x="5141495" y="1099665"/>
            <a:ext cx="2462464" cy="37681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4564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marL="53975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Improving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Contours: Use Sorted Data</a:t>
            </a:r>
          </a:p>
        </p:txBody>
      </p:sp>
      <p:pic>
        <p:nvPicPr>
          <p:cNvPr id="90116" name="Picture 4" descr="c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06" y="941385"/>
            <a:ext cx="1904999" cy="20455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7" name="Picture 5" descr="c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07" y="3482977"/>
            <a:ext cx="1905000" cy="1971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8" name="Picture 6" descr="c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354" y="941385"/>
            <a:ext cx="4611472" cy="45132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788906" y="2969381"/>
            <a:ext cx="20550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68CB3"/>
                </a:solidFill>
              </a:rPr>
              <a:t>TIN from Edited Data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4788906" y="5454652"/>
            <a:ext cx="19878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68CB3"/>
                </a:solidFill>
              </a:rPr>
              <a:t>TIN from Sorted Data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8005011" y="5454652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rgbClr val="068CB3"/>
                </a:solidFill>
              </a:rPr>
              <a:t>Contours of Edited All Format Data (Black) vs. Sorted Data (Blue)</a:t>
            </a:r>
          </a:p>
        </p:txBody>
      </p:sp>
      <p:pic>
        <p:nvPicPr>
          <p:cNvPr id="10" name="Picture 4" descr="Urska Contours">
            <a:extLst>
              <a:ext uri="{FF2B5EF4-FFF2-40B4-BE49-F238E27FC236}">
                <a16:creationId xmlns:a16="http://schemas.microsoft.com/office/drawing/2014/main" xmlns="" id="{FCE18760-C41B-44CB-8664-E0AA5119F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48" y="941385"/>
            <a:ext cx="4014009" cy="312102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xmlns="" id="{C2B883C4-1C9D-4546-BEEC-7100BFB88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20" y="4287566"/>
            <a:ext cx="4292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0">
                <a:solidFill>
                  <a:schemeClr val="tx1">
                    <a:lumMod val="65000"/>
                    <a:lumOff val="35000"/>
                  </a:schemeClr>
                </a:solidFill>
              </a:rPr>
              <a:t>For the best results, we recommend you contour your Sorted data.  </a:t>
            </a:r>
          </a:p>
          <a:p>
            <a:endParaRPr lang="en-US" altLang="en-US" sz="1600" b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en-US" sz="1600" b="0">
                <a:solidFill>
                  <a:schemeClr val="tx1">
                    <a:lumMod val="65000"/>
                    <a:lumOff val="35000"/>
                  </a:schemeClr>
                </a:solidFill>
              </a:rPr>
              <a:t>The contours will be smoother.</a:t>
            </a:r>
          </a:p>
        </p:txBody>
      </p:sp>
    </p:spTree>
    <p:extLst>
      <p:ext uri="{BB962C8B-B14F-4D97-AF65-F5344CB8AC3E}">
        <p14:creationId xmlns:p14="http://schemas.microsoft.com/office/powerpoint/2010/main" val="130704978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62" y="830820"/>
            <a:ext cx="2612675" cy="487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2"/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marL="53975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DXF Contour Options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59933C9-80C7-49BA-9779-56409D3F74EE}"/>
              </a:ext>
            </a:extLst>
          </p:cNvPr>
          <p:cNvSpPr/>
          <p:nvPr/>
        </p:nvSpPr>
        <p:spPr>
          <a:xfrm>
            <a:off x="2061694" y="3614241"/>
            <a:ext cx="1283085" cy="2966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974" name="TextBox 8"/>
          <p:cNvSpPr txBox="1">
            <a:spLocks noChangeArrowheads="1"/>
          </p:cNvSpPr>
          <p:nvPr/>
        </p:nvSpPr>
        <p:spPr bwMode="auto">
          <a:xfrm>
            <a:off x="3947235" y="5160085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0">
                <a:solidFill>
                  <a:schemeClr val="tx1">
                    <a:lumMod val="65000"/>
                    <a:lumOff val="35000"/>
                  </a:schemeClr>
                </a:solidFill>
              </a:rPr>
              <a:t>You have to examine the contour attributes before you can output your contours</a:t>
            </a:r>
            <a:r>
              <a:rPr lang="en-US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2513DED9-A4FD-43D1-9D51-6DBF8F045051}"/>
              </a:ext>
            </a:extLst>
          </p:cNvPr>
          <p:cNvCxnSpPr>
            <a:cxnSpLocks/>
          </p:cNvCxnSpPr>
          <p:nvPr/>
        </p:nvCxnSpPr>
        <p:spPr>
          <a:xfrm flipH="1" flipV="1">
            <a:off x="3344779" y="3910913"/>
            <a:ext cx="673768" cy="12491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14DDC15D-9923-4B70-8367-6161EC88CEF6}"/>
              </a:ext>
            </a:extLst>
          </p:cNvPr>
          <p:cNvSpPr txBox="1">
            <a:spLocks noChangeArrowheads="1"/>
          </p:cNvSpPr>
          <p:nvPr/>
        </p:nvSpPr>
        <p:spPr>
          <a:xfrm>
            <a:off x="4875422" y="1745735"/>
            <a:ext cx="4953000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08013" rtl="0" eaLnBrk="1" fontAlgn="base" hangingPunct="1"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Font typeface="Arial" charset="0"/>
              <a:defRPr sz="22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1pPr>
            <a:lvl2pPr marL="180975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ClrTx/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2pPr>
            <a:lvl3pPr marL="363538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Lucida Grande" charset="0"/>
              <a:buChar char="-"/>
              <a:defRPr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547688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728663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Lucida Grande" charset="0"/>
              <a:buChar char="-"/>
              <a:defRPr sz="16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3352018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75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33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91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Contours:</a:t>
            </a:r>
          </a:p>
          <a:p>
            <a:pPr marL="846138" lvl="1" indent="-342900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Exports contour polylines with labels.</a:t>
            </a:r>
          </a:p>
          <a:p>
            <a:pPr marL="846138" lvl="1" indent="-342900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Labeling, line weights and styles are defined in Contour Attributes.</a:t>
            </a:r>
          </a:p>
          <a:p>
            <a:pPr marL="846138" lvl="1" indent="-342900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defRPr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Step:  Contour Intervals</a:t>
            </a:r>
          </a:p>
          <a:p>
            <a:pPr marL="846138" lvl="1" indent="-342900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increment (e.g.  Every 1m)</a:t>
            </a:r>
          </a:p>
          <a:p>
            <a:pPr marL="846138" lvl="1" indent="-342900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Scheme</a:t>
            </a:r>
          </a:p>
          <a:p>
            <a:pPr marL="846138" lvl="1" indent="-342900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(enter contour levels)</a:t>
            </a:r>
          </a:p>
          <a:p>
            <a:pPr marL="846138" lvl="1" indent="-342900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 (read levels from </a:t>
            </a:r>
            <a:r>
              <a:rPr lang="en-US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file).</a:t>
            </a: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6494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>
            <a:extLst>
              <a:ext uri="{FF2B5EF4-FFF2-40B4-BE49-F238E27FC236}">
                <a16:creationId xmlns:a16="http://schemas.microsoft.com/office/drawing/2014/main" xmlns="" id="{E2F61670-B9AA-4CC3-8969-17375430B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8984" y="1018041"/>
            <a:ext cx="2278565" cy="3874801"/>
          </a:xfrm>
          <a:prstGeom prst="rect">
            <a:avLst/>
          </a:prstGeom>
          <a:ln>
            <a:noFill/>
          </a:ln>
          <a:effectLst/>
        </p:spPr>
      </p:pic>
      <p:sp>
        <p:nvSpPr>
          <p:cNvPr id="94211" name="Rectangle 2"/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marL="53975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Improving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Contours:  Minimum Leg</a:t>
            </a:r>
          </a:p>
        </p:txBody>
      </p:sp>
      <p:graphicFrame>
        <p:nvGraphicFramePr>
          <p:cNvPr id="134168" name="Group 24">
            <a:extLst>
              <a:ext uri="{FF2B5EF4-FFF2-40B4-BE49-F238E27FC236}">
                <a16:creationId xmlns:a16="http://schemas.microsoft.com/office/drawing/2014/main" xmlns="" id="{0C537590-5D6E-403B-AB0D-271C6870B1FF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96242381"/>
              </p:ext>
            </p:extLst>
          </p:nvPr>
        </p:nvGraphicFramePr>
        <p:xfrm>
          <a:off x="2620336" y="5257328"/>
          <a:ext cx="7086600" cy="685800"/>
        </p:xfrm>
        <a:graphic>
          <a:graphicData uri="http://schemas.openxmlformats.org/drawingml/2006/table">
            <a:tbl>
              <a:tblPr/>
              <a:tblGrid>
                <a:gridCol w="1594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92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Beware!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you set the Minimum Leg large enough, it can move a contour to the wrong side of a sounding!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71BE72C-98EA-4D19-BF6C-852552280F46}"/>
              </a:ext>
            </a:extLst>
          </p:cNvPr>
          <p:cNvSpPr/>
          <p:nvPr/>
        </p:nvSpPr>
        <p:spPr>
          <a:xfrm>
            <a:off x="1656544" y="2007054"/>
            <a:ext cx="1944909" cy="2161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4222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11" y="1018041"/>
            <a:ext cx="5578445" cy="3874801"/>
          </a:xfrm>
          <a:prstGeom prst="rect">
            <a:avLst/>
          </a:prstGeom>
          <a:noFill/>
          <a:ln w="9525">
            <a:solidFill>
              <a:srgbClr val="1312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01660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marL="53975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Export Data Along Planned Lines</a:t>
            </a:r>
          </a:p>
        </p:txBody>
      </p:sp>
      <p:pic>
        <p:nvPicPr>
          <p:cNvPr id="23556" name="Picture 4" descr="TIN MODEL All Format Data">
            <a:extLst>
              <a:ext uri="{FF2B5EF4-FFF2-40B4-BE49-F238E27FC236}">
                <a16:creationId xmlns:a16="http://schemas.microsoft.com/office/drawing/2014/main" xmlns="" id="{ECF53FE8-CDA7-4D59-B1A5-30AADD0DD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7595" y="879642"/>
            <a:ext cx="7128605" cy="4712800"/>
          </a:xfrm>
          <a:prstGeom prst="rect">
            <a:avLst/>
          </a:prstGeom>
          <a:solidFill>
            <a:schemeClr val="accent3">
              <a:lumMod val="1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0B92D4F-6AEB-4ABF-AB04-CE3269B34CC5}"/>
              </a:ext>
            </a:extLst>
          </p:cNvPr>
          <p:cNvSpPr txBox="1">
            <a:spLocks noChangeArrowheads="1"/>
          </p:cNvSpPr>
          <p:nvPr/>
        </p:nvSpPr>
        <p:spPr>
          <a:xfrm>
            <a:off x="457319" y="1265558"/>
            <a:ext cx="5205543" cy="2362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608013" rtl="0" eaLnBrk="1" fontAlgn="base" hangingPunct="1"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Font typeface="Arial" charset="0"/>
              <a:defRPr sz="22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1pPr>
            <a:lvl2pPr marL="180975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ClrTx/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2pPr>
            <a:lvl3pPr marL="363538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Lucida Grande" charset="0"/>
              <a:buChar char="-"/>
              <a:defRPr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547688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728663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Lucida Grande" charset="0"/>
              <a:buChar char="-"/>
              <a:defRPr sz="16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3352018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75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33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91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MODEL determines the z-value of the surface at exact increments along the planned line.</a:t>
            </a:r>
          </a:p>
          <a:p>
            <a:pPr marL="342900" indent="-342900"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is exported to Edited ALL format.</a:t>
            </a:r>
          </a:p>
          <a:p>
            <a:pPr marL="788988" lvl="1" indent="-285750"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file for each line.</a:t>
            </a:r>
          </a:p>
          <a:p>
            <a:pPr marL="788988" lvl="1" indent="-285750"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LOG file with the names of all data files.</a:t>
            </a:r>
          </a:p>
          <a:p>
            <a:pPr marL="788988" lvl="1" indent="-285750"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 data of the planned line is embedded in the header of the output data files.</a:t>
            </a:r>
          </a:p>
          <a:p>
            <a:pPr marL="788988" lvl="1" indent="-285750"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perfect input to CROSS SECTIONS AND VOLUMES!</a:t>
            </a:r>
          </a:p>
        </p:txBody>
      </p:sp>
    </p:spTree>
    <p:extLst>
      <p:ext uri="{BB962C8B-B14F-4D97-AF65-F5344CB8AC3E}">
        <p14:creationId xmlns:p14="http://schemas.microsoft.com/office/powerpoint/2010/main" val="238921763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Objectives of this session</a:t>
            </a:r>
          </a:p>
        </p:txBody>
      </p:sp>
      <p:sp>
        <p:nvSpPr>
          <p:cNvPr id="57" name="object 3"/>
          <p:cNvSpPr txBox="1"/>
          <p:nvPr/>
        </p:nvSpPr>
        <p:spPr>
          <a:xfrm>
            <a:off x="2596824" y="1917297"/>
            <a:ext cx="2971336" cy="152631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785495">
              <a:lnSpc>
                <a:spcPct val="90000"/>
              </a:lnSpc>
              <a:spcBef>
                <a:spcPts val="430"/>
              </a:spcBef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TIN MODEL</a:t>
            </a: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TIN MODEL</a:t>
            </a: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Delaunay Triangles</a:t>
            </a: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7"/>
          <p:cNvSpPr/>
          <p:nvPr/>
        </p:nvSpPr>
        <p:spPr>
          <a:xfrm>
            <a:off x="2564253" y="1873802"/>
            <a:ext cx="2598500" cy="26097"/>
          </a:xfrm>
          <a:custGeom>
            <a:avLst/>
            <a:gdLst/>
            <a:ahLst/>
            <a:cxnLst/>
            <a:rect l="l" t="t" r="r" b="b"/>
            <a:pathLst>
              <a:path w="4754880">
                <a:moveTo>
                  <a:pt x="0" y="0"/>
                </a:moveTo>
                <a:lnTo>
                  <a:pt x="4754462" y="0"/>
                </a:lnTo>
              </a:path>
            </a:pathLst>
          </a:custGeom>
          <a:ln w="20941">
            <a:solidFill>
              <a:srgbClr val="FCFFFF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050">
              <a:solidFill>
                <a:prstClr val="black"/>
              </a:solidFill>
            </a:endParaRPr>
          </a:p>
        </p:txBody>
      </p:sp>
      <p:sp>
        <p:nvSpPr>
          <p:cNvPr id="56" name="object 7"/>
          <p:cNvSpPr/>
          <p:nvPr/>
        </p:nvSpPr>
        <p:spPr>
          <a:xfrm>
            <a:off x="6914311" y="1867684"/>
            <a:ext cx="2598500" cy="26097"/>
          </a:xfrm>
          <a:custGeom>
            <a:avLst/>
            <a:gdLst/>
            <a:ahLst/>
            <a:cxnLst/>
            <a:rect l="l" t="t" r="r" b="b"/>
            <a:pathLst>
              <a:path w="4754880">
                <a:moveTo>
                  <a:pt x="0" y="0"/>
                </a:moveTo>
                <a:lnTo>
                  <a:pt x="4754462" y="0"/>
                </a:lnTo>
              </a:path>
            </a:pathLst>
          </a:custGeom>
          <a:ln w="20941">
            <a:solidFill>
              <a:srgbClr val="FCFFFF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050">
              <a:solidFill>
                <a:prstClr val="black"/>
              </a:solidFill>
            </a:endParaRPr>
          </a:p>
        </p:txBody>
      </p:sp>
      <p:sp>
        <p:nvSpPr>
          <p:cNvPr id="36" name="object 3"/>
          <p:cNvSpPr txBox="1"/>
          <p:nvPr/>
        </p:nvSpPr>
        <p:spPr>
          <a:xfrm>
            <a:off x="6980361" y="1911179"/>
            <a:ext cx="3502624" cy="87382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785495">
              <a:lnSpc>
                <a:spcPct val="90000"/>
              </a:lnSpc>
              <a:spcBef>
                <a:spcPts val="430"/>
              </a:spcBef>
            </a:pPr>
            <a:r>
              <a:rPr lang="en-US" sz="1200" b="1">
                <a:solidFill>
                  <a:srgbClr val="F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a TIN MODEL</a:t>
            </a: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 b="1">
              <a:solidFill>
                <a:srgbClr val="F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F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TIN MAX SIDE</a:t>
            </a: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 b="1">
              <a:solidFill>
                <a:srgbClr val="F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7"/>
          <p:cNvSpPr/>
          <p:nvPr/>
        </p:nvSpPr>
        <p:spPr>
          <a:xfrm>
            <a:off x="2553017" y="3801797"/>
            <a:ext cx="2609736" cy="43495"/>
          </a:xfrm>
          <a:custGeom>
            <a:avLst/>
            <a:gdLst/>
            <a:ahLst/>
            <a:cxnLst/>
            <a:rect l="l" t="t" r="r" b="b"/>
            <a:pathLst>
              <a:path w="4754880">
                <a:moveTo>
                  <a:pt x="0" y="0"/>
                </a:moveTo>
                <a:lnTo>
                  <a:pt x="4754462" y="0"/>
                </a:lnTo>
              </a:path>
            </a:pathLst>
          </a:custGeom>
          <a:ln w="20941">
            <a:solidFill>
              <a:srgbClr val="FCFFFF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38" name="object 15"/>
          <p:cNvSpPr/>
          <p:nvPr/>
        </p:nvSpPr>
        <p:spPr>
          <a:xfrm>
            <a:off x="1531548" y="3801796"/>
            <a:ext cx="899618" cy="850252"/>
          </a:xfrm>
          <a:custGeom>
            <a:avLst/>
            <a:gdLst/>
            <a:ahLst/>
            <a:cxnLst/>
            <a:rect l="l" t="t" r="r" b="b"/>
            <a:pathLst>
              <a:path w="2823210" h="2779395">
                <a:moveTo>
                  <a:pt x="2822584" y="0"/>
                </a:moveTo>
                <a:lnTo>
                  <a:pt x="1396491" y="0"/>
                </a:lnTo>
                <a:lnTo>
                  <a:pt x="1348482" y="798"/>
                </a:lnTo>
                <a:lnTo>
                  <a:pt x="1300879" y="3175"/>
                </a:lnTo>
                <a:lnTo>
                  <a:pt x="1253709" y="7108"/>
                </a:lnTo>
                <a:lnTo>
                  <a:pt x="1206997" y="12569"/>
                </a:lnTo>
                <a:lnTo>
                  <a:pt x="1160769" y="19536"/>
                </a:lnTo>
                <a:lnTo>
                  <a:pt x="1115051" y="27981"/>
                </a:lnTo>
                <a:lnTo>
                  <a:pt x="1069870" y="37882"/>
                </a:lnTo>
                <a:lnTo>
                  <a:pt x="1025251" y="49211"/>
                </a:lnTo>
                <a:lnTo>
                  <a:pt x="981220" y="61946"/>
                </a:lnTo>
                <a:lnTo>
                  <a:pt x="937803" y="76059"/>
                </a:lnTo>
                <a:lnTo>
                  <a:pt x="895027" y="91527"/>
                </a:lnTo>
                <a:lnTo>
                  <a:pt x="852916" y="108325"/>
                </a:lnTo>
                <a:lnTo>
                  <a:pt x="811498" y="126427"/>
                </a:lnTo>
                <a:lnTo>
                  <a:pt x="770799" y="145808"/>
                </a:lnTo>
                <a:lnTo>
                  <a:pt x="730843" y="166444"/>
                </a:lnTo>
                <a:lnTo>
                  <a:pt x="691658" y="188309"/>
                </a:lnTo>
                <a:lnTo>
                  <a:pt x="653269" y="211378"/>
                </a:lnTo>
                <a:lnTo>
                  <a:pt x="615702" y="235627"/>
                </a:lnTo>
                <a:lnTo>
                  <a:pt x="578984" y="261030"/>
                </a:lnTo>
                <a:lnTo>
                  <a:pt x="543140" y="287562"/>
                </a:lnTo>
                <a:lnTo>
                  <a:pt x="508196" y="315198"/>
                </a:lnTo>
                <a:lnTo>
                  <a:pt x="474178" y="343914"/>
                </a:lnTo>
                <a:lnTo>
                  <a:pt x="441112" y="373684"/>
                </a:lnTo>
                <a:lnTo>
                  <a:pt x="409025" y="404483"/>
                </a:lnTo>
                <a:lnTo>
                  <a:pt x="377942" y="436287"/>
                </a:lnTo>
                <a:lnTo>
                  <a:pt x="347889" y="469069"/>
                </a:lnTo>
                <a:lnTo>
                  <a:pt x="318893" y="502806"/>
                </a:lnTo>
                <a:lnTo>
                  <a:pt x="290978" y="537472"/>
                </a:lnTo>
                <a:lnTo>
                  <a:pt x="264172" y="573042"/>
                </a:lnTo>
                <a:lnTo>
                  <a:pt x="238500" y="609491"/>
                </a:lnTo>
                <a:lnTo>
                  <a:pt x="213988" y="646795"/>
                </a:lnTo>
                <a:lnTo>
                  <a:pt x="190663" y="684927"/>
                </a:lnTo>
                <a:lnTo>
                  <a:pt x="168550" y="723864"/>
                </a:lnTo>
                <a:lnTo>
                  <a:pt x="147675" y="763579"/>
                </a:lnTo>
                <a:lnTo>
                  <a:pt x="128064" y="804049"/>
                </a:lnTo>
                <a:lnTo>
                  <a:pt x="109744" y="845248"/>
                </a:lnTo>
                <a:lnTo>
                  <a:pt x="92739" y="887151"/>
                </a:lnTo>
                <a:lnTo>
                  <a:pt x="77077" y="929732"/>
                </a:lnTo>
                <a:lnTo>
                  <a:pt x="62784" y="972968"/>
                </a:lnTo>
                <a:lnTo>
                  <a:pt x="49884" y="1016833"/>
                </a:lnTo>
                <a:lnTo>
                  <a:pt x="38405" y="1061301"/>
                </a:lnTo>
                <a:lnTo>
                  <a:pt x="28372" y="1106349"/>
                </a:lnTo>
                <a:lnTo>
                  <a:pt x="19811" y="1151951"/>
                </a:lnTo>
                <a:lnTo>
                  <a:pt x="12748" y="1198081"/>
                </a:lnTo>
                <a:lnTo>
                  <a:pt x="7210" y="1244715"/>
                </a:lnTo>
                <a:lnTo>
                  <a:pt x="3221" y="1291829"/>
                </a:lnTo>
                <a:lnTo>
                  <a:pt x="809" y="1339396"/>
                </a:lnTo>
                <a:lnTo>
                  <a:pt x="0" y="1387392"/>
                </a:lnTo>
                <a:lnTo>
                  <a:pt x="828" y="1435394"/>
                </a:lnTo>
                <a:lnTo>
                  <a:pt x="3296" y="1482979"/>
                </a:lnTo>
                <a:lnTo>
                  <a:pt x="7376" y="1530121"/>
                </a:lnTo>
                <a:lnTo>
                  <a:pt x="13039" y="1576794"/>
                </a:lnTo>
                <a:lnTo>
                  <a:pt x="20259" y="1622973"/>
                </a:lnTo>
                <a:lnTo>
                  <a:pt x="29007" y="1668632"/>
                </a:lnTo>
                <a:lnTo>
                  <a:pt x="39257" y="1713747"/>
                </a:lnTo>
                <a:lnTo>
                  <a:pt x="50980" y="1758290"/>
                </a:lnTo>
                <a:lnTo>
                  <a:pt x="64149" y="1802238"/>
                </a:lnTo>
                <a:lnTo>
                  <a:pt x="78736" y="1845564"/>
                </a:lnTo>
                <a:lnTo>
                  <a:pt x="94714" y="1888243"/>
                </a:lnTo>
                <a:lnTo>
                  <a:pt x="112056" y="1930249"/>
                </a:lnTo>
                <a:lnTo>
                  <a:pt x="130732" y="1971557"/>
                </a:lnTo>
                <a:lnTo>
                  <a:pt x="150717" y="2012141"/>
                </a:lnTo>
                <a:lnTo>
                  <a:pt x="171982" y="2051976"/>
                </a:lnTo>
                <a:lnTo>
                  <a:pt x="194499" y="2091036"/>
                </a:lnTo>
                <a:lnTo>
                  <a:pt x="218242" y="2129297"/>
                </a:lnTo>
                <a:lnTo>
                  <a:pt x="243182" y="2166731"/>
                </a:lnTo>
                <a:lnTo>
                  <a:pt x="269292" y="2203315"/>
                </a:lnTo>
                <a:lnTo>
                  <a:pt x="296544" y="2239021"/>
                </a:lnTo>
                <a:lnTo>
                  <a:pt x="324911" y="2273826"/>
                </a:lnTo>
                <a:lnTo>
                  <a:pt x="354365" y="2307703"/>
                </a:lnTo>
                <a:lnTo>
                  <a:pt x="384879" y="2340626"/>
                </a:lnTo>
                <a:lnTo>
                  <a:pt x="416424" y="2372571"/>
                </a:lnTo>
                <a:lnTo>
                  <a:pt x="448974" y="2403512"/>
                </a:lnTo>
                <a:lnTo>
                  <a:pt x="482500" y="2433423"/>
                </a:lnTo>
                <a:lnTo>
                  <a:pt x="516975" y="2462278"/>
                </a:lnTo>
                <a:lnTo>
                  <a:pt x="552372" y="2490053"/>
                </a:lnTo>
                <a:lnTo>
                  <a:pt x="588662" y="2516722"/>
                </a:lnTo>
                <a:lnTo>
                  <a:pt x="625819" y="2542259"/>
                </a:lnTo>
                <a:lnTo>
                  <a:pt x="663814" y="2566639"/>
                </a:lnTo>
                <a:lnTo>
                  <a:pt x="702621" y="2589836"/>
                </a:lnTo>
                <a:lnTo>
                  <a:pt x="742211" y="2611824"/>
                </a:lnTo>
                <a:lnTo>
                  <a:pt x="782556" y="2632579"/>
                </a:lnTo>
                <a:lnTo>
                  <a:pt x="823630" y="2652075"/>
                </a:lnTo>
                <a:lnTo>
                  <a:pt x="865404" y="2670286"/>
                </a:lnTo>
                <a:lnTo>
                  <a:pt x="907852" y="2687186"/>
                </a:lnTo>
                <a:lnTo>
                  <a:pt x="950945" y="2702751"/>
                </a:lnTo>
                <a:lnTo>
                  <a:pt x="994655" y="2716954"/>
                </a:lnTo>
                <a:lnTo>
                  <a:pt x="1038956" y="2729771"/>
                </a:lnTo>
                <a:lnTo>
                  <a:pt x="1083820" y="2741175"/>
                </a:lnTo>
                <a:lnTo>
                  <a:pt x="1129218" y="2751142"/>
                </a:lnTo>
                <a:lnTo>
                  <a:pt x="1175124" y="2759645"/>
                </a:lnTo>
                <a:lnTo>
                  <a:pt x="1221509" y="2766659"/>
                </a:lnTo>
                <a:lnTo>
                  <a:pt x="1268347" y="2772159"/>
                </a:lnTo>
                <a:lnTo>
                  <a:pt x="1315609" y="2776119"/>
                </a:lnTo>
                <a:lnTo>
                  <a:pt x="1363268" y="2778514"/>
                </a:lnTo>
                <a:lnTo>
                  <a:pt x="1411297" y="2779318"/>
                </a:lnTo>
                <a:lnTo>
                  <a:pt x="1459325" y="2778502"/>
                </a:lnTo>
                <a:lnTo>
                  <a:pt x="1506983" y="2776073"/>
                </a:lnTo>
                <a:lnTo>
                  <a:pt x="1554245" y="2772057"/>
                </a:lnTo>
                <a:lnTo>
                  <a:pt x="1601082" y="2766481"/>
                </a:lnTo>
                <a:lnTo>
                  <a:pt x="1647467" y="2759371"/>
                </a:lnTo>
                <a:lnTo>
                  <a:pt x="1693372" y="2750753"/>
                </a:lnTo>
                <a:lnTo>
                  <a:pt x="1738770" y="2740654"/>
                </a:lnTo>
                <a:lnTo>
                  <a:pt x="1783633" y="2729100"/>
                </a:lnTo>
                <a:lnTo>
                  <a:pt x="1827934" y="2716119"/>
                </a:lnTo>
                <a:lnTo>
                  <a:pt x="1871644" y="2701735"/>
                </a:lnTo>
                <a:lnTo>
                  <a:pt x="1914736" y="2685977"/>
                </a:lnTo>
                <a:lnTo>
                  <a:pt x="1957183" y="2668871"/>
                </a:lnTo>
                <a:lnTo>
                  <a:pt x="1998957" y="2650442"/>
                </a:lnTo>
                <a:lnTo>
                  <a:pt x="2040031" y="2630717"/>
                </a:lnTo>
                <a:lnTo>
                  <a:pt x="2080376" y="2609724"/>
                </a:lnTo>
                <a:lnTo>
                  <a:pt x="2119966" y="2587488"/>
                </a:lnTo>
                <a:lnTo>
                  <a:pt x="2158772" y="2564036"/>
                </a:lnTo>
                <a:lnTo>
                  <a:pt x="2196767" y="2539394"/>
                </a:lnTo>
                <a:lnTo>
                  <a:pt x="2233923" y="2513589"/>
                </a:lnTo>
                <a:lnTo>
                  <a:pt x="2270214" y="2486647"/>
                </a:lnTo>
                <a:lnTo>
                  <a:pt x="2305610" y="2458595"/>
                </a:lnTo>
                <a:lnTo>
                  <a:pt x="2340085" y="2429460"/>
                </a:lnTo>
                <a:lnTo>
                  <a:pt x="2373611" y="2399267"/>
                </a:lnTo>
                <a:lnTo>
                  <a:pt x="2406161" y="2368044"/>
                </a:lnTo>
                <a:lnTo>
                  <a:pt x="2437706" y="2335816"/>
                </a:lnTo>
                <a:lnTo>
                  <a:pt x="2468219" y="2302611"/>
                </a:lnTo>
                <a:lnTo>
                  <a:pt x="2497673" y="2268454"/>
                </a:lnTo>
                <a:lnTo>
                  <a:pt x="2526040" y="2233373"/>
                </a:lnTo>
                <a:lnTo>
                  <a:pt x="2553292" y="2197394"/>
                </a:lnTo>
                <a:lnTo>
                  <a:pt x="2579402" y="2160542"/>
                </a:lnTo>
                <a:lnTo>
                  <a:pt x="2604342" y="2122846"/>
                </a:lnTo>
                <a:lnTo>
                  <a:pt x="2628084" y="2084330"/>
                </a:lnTo>
                <a:lnTo>
                  <a:pt x="2650602" y="2045023"/>
                </a:lnTo>
                <a:lnTo>
                  <a:pt x="2671867" y="2004949"/>
                </a:lnTo>
                <a:lnTo>
                  <a:pt x="2691851" y="1964137"/>
                </a:lnTo>
                <a:lnTo>
                  <a:pt x="2710528" y="1922611"/>
                </a:lnTo>
                <a:lnTo>
                  <a:pt x="2727869" y="1880399"/>
                </a:lnTo>
                <a:lnTo>
                  <a:pt x="2743847" y="1837527"/>
                </a:lnTo>
                <a:lnTo>
                  <a:pt x="2758434" y="1794022"/>
                </a:lnTo>
                <a:lnTo>
                  <a:pt x="2771603" y="1749910"/>
                </a:lnTo>
                <a:lnTo>
                  <a:pt x="2783326" y="1705218"/>
                </a:lnTo>
                <a:lnTo>
                  <a:pt x="2793576" y="1659971"/>
                </a:lnTo>
                <a:lnTo>
                  <a:pt x="2802324" y="1614198"/>
                </a:lnTo>
                <a:lnTo>
                  <a:pt x="2809544" y="1567923"/>
                </a:lnTo>
                <a:lnTo>
                  <a:pt x="2815208" y="1521174"/>
                </a:lnTo>
                <a:lnTo>
                  <a:pt x="2819287" y="1473977"/>
                </a:lnTo>
                <a:lnTo>
                  <a:pt x="2821755" y="1426358"/>
                </a:lnTo>
                <a:lnTo>
                  <a:pt x="2822584" y="1378345"/>
                </a:lnTo>
                <a:lnTo>
                  <a:pt x="2822584" y="0"/>
                </a:lnTo>
                <a:close/>
              </a:path>
            </a:pathLst>
          </a:custGeom>
          <a:solidFill>
            <a:srgbClr val="FCFFFF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b="1">
                <a:solidFill>
                  <a:schemeClr val="bg1"/>
                </a:solidFill>
              </a:rPr>
              <a:t>3</a:t>
            </a:r>
            <a:endParaRPr sz="4800" b="1">
              <a:solidFill>
                <a:schemeClr val="bg1"/>
              </a:solidFill>
            </a:endParaRPr>
          </a:p>
        </p:txBody>
      </p:sp>
      <p:sp>
        <p:nvSpPr>
          <p:cNvPr id="39" name="object 3"/>
          <p:cNvSpPr txBox="1"/>
          <p:nvPr/>
        </p:nvSpPr>
        <p:spPr>
          <a:xfrm>
            <a:off x="2596825" y="3845292"/>
            <a:ext cx="3795954" cy="109132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785495">
              <a:lnSpc>
                <a:spcPct val="90000"/>
              </a:lnSpc>
              <a:spcBef>
                <a:spcPts val="430"/>
              </a:spcBef>
            </a:pPr>
            <a:r>
              <a:rPr lang="en-US" sz="1200" b="1">
                <a:solidFill>
                  <a:srgbClr val="F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Exporting Contours </a:t>
            </a: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 b="1">
              <a:solidFill>
                <a:srgbClr val="F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F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to improve contours</a:t>
            </a: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F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Sorting data to improve contours</a:t>
            </a: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endParaRPr lang="en-US" sz="1200">
              <a:solidFill>
                <a:srgbClr val="F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7"/>
          <p:cNvSpPr/>
          <p:nvPr/>
        </p:nvSpPr>
        <p:spPr>
          <a:xfrm>
            <a:off x="6980361" y="3807802"/>
            <a:ext cx="2609736" cy="37490"/>
          </a:xfrm>
          <a:custGeom>
            <a:avLst/>
            <a:gdLst/>
            <a:ahLst/>
            <a:cxnLst/>
            <a:rect l="l" t="t" r="r" b="b"/>
            <a:pathLst>
              <a:path w="4754880">
                <a:moveTo>
                  <a:pt x="0" y="0"/>
                </a:moveTo>
                <a:lnTo>
                  <a:pt x="4754462" y="0"/>
                </a:lnTo>
              </a:path>
            </a:pathLst>
          </a:custGeom>
          <a:ln w="20941">
            <a:solidFill>
              <a:srgbClr val="FCFFFF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53" name="object 3"/>
          <p:cNvSpPr txBox="1"/>
          <p:nvPr/>
        </p:nvSpPr>
        <p:spPr>
          <a:xfrm>
            <a:off x="7064461" y="3875484"/>
            <a:ext cx="3217631" cy="87382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785495">
              <a:lnSpc>
                <a:spcPct val="90000"/>
              </a:lnSpc>
              <a:spcBef>
                <a:spcPts val="430"/>
              </a:spcBef>
            </a:pPr>
            <a:r>
              <a:rPr lang="en-US" sz="1200" b="1">
                <a:solidFill>
                  <a:srgbClr val="F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Exporting Data for CSV</a:t>
            </a: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 b="1">
              <a:solidFill>
                <a:srgbClr val="F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F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planned line to slice data</a:t>
            </a: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 b="1">
              <a:solidFill>
                <a:srgbClr val="F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15"/>
          <p:cNvSpPr/>
          <p:nvPr/>
        </p:nvSpPr>
        <p:spPr>
          <a:xfrm>
            <a:off x="1549051" y="1873801"/>
            <a:ext cx="899618" cy="850252"/>
          </a:xfrm>
          <a:custGeom>
            <a:avLst/>
            <a:gdLst/>
            <a:ahLst/>
            <a:cxnLst/>
            <a:rect l="l" t="t" r="r" b="b"/>
            <a:pathLst>
              <a:path w="2823210" h="2779395">
                <a:moveTo>
                  <a:pt x="2822584" y="0"/>
                </a:moveTo>
                <a:lnTo>
                  <a:pt x="1396491" y="0"/>
                </a:lnTo>
                <a:lnTo>
                  <a:pt x="1348482" y="798"/>
                </a:lnTo>
                <a:lnTo>
                  <a:pt x="1300879" y="3175"/>
                </a:lnTo>
                <a:lnTo>
                  <a:pt x="1253709" y="7108"/>
                </a:lnTo>
                <a:lnTo>
                  <a:pt x="1206997" y="12569"/>
                </a:lnTo>
                <a:lnTo>
                  <a:pt x="1160769" y="19536"/>
                </a:lnTo>
                <a:lnTo>
                  <a:pt x="1115051" y="27981"/>
                </a:lnTo>
                <a:lnTo>
                  <a:pt x="1069870" y="37882"/>
                </a:lnTo>
                <a:lnTo>
                  <a:pt x="1025251" y="49211"/>
                </a:lnTo>
                <a:lnTo>
                  <a:pt x="981220" y="61946"/>
                </a:lnTo>
                <a:lnTo>
                  <a:pt x="937803" y="76059"/>
                </a:lnTo>
                <a:lnTo>
                  <a:pt x="895027" y="91527"/>
                </a:lnTo>
                <a:lnTo>
                  <a:pt x="852916" y="108325"/>
                </a:lnTo>
                <a:lnTo>
                  <a:pt x="811498" y="126427"/>
                </a:lnTo>
                <a:lnTo>
                  <a:pt x="770799" y="145808"/>
                </a:lnTo>
                <a:lnTo>
                  <a:pt x="730843" y="166444"/>
                </a:lnTo>
                <a:lnTo>
                  <a:pt x="691658" y="188309"/>
                </a:lnTo>
                <a:lnTo>
                  <a:pt x="653269" y="211378"/>
                </a:lnTo>
                <a:lnTo>
                  <a:pt x="615702" y="235627"/>
                </a:lnTo>
                <a:lnTo>
                  <a:pt x="578984" y="261030"/>
                </a:lnTo>
                <a:lnTo>
                  <a:pt x="543140" y="287562"/>
                </a:lnTo>
                <a:lnTo>
                  <a:pt x="508196" y="315198"/>
                </a:lnTo>
                <a:lnTo>
                  <a:pt x="474178" y="343914"/>
                </a:lnTo>
                <a:lnTo>
                  <a:pt x="441112" y="373684"/>
                </a:lnTo>
                <a:lnTo>
                  <a:pt x="409025" y="404483"/>
                </a:lnTo>
                <a:lnTo>
                  <a:pt x="377942" y="436287"/>
                </a:lnTo>
                <a:lnTo>
                  <a:pt x="347889" y="469069"/>
                </a:lnTo>
                <a:lnTo>
                  <a:pt x="318893" y="502806"/>
                </a:lnTo>
                <a:lnTo>
                  <a:pt x="290978" y="537472"/>
                </a:lnTo>
                <a:lnTo>
                  <a:pt x="264172" y="573042"/>
                </a:lnTo>
                <a:lnTo>
                  <a:pt x="238500" y="609491"/>
                </a:lnTo>
                <a:lnTo>
                  <a:pt x="213988" y="646795"/>
                </a:lnTo>
                <a:lnTo>
                  <a:pt x="190663" y="684927"/>
                </a:lnTo>
                <a:lnTo>
                  <a:pt x="168550" y="723864"/>
                </a:lnTo>
                <a:lnTo>
                  <a:pt x="147675" y="763579"/>
                </a:lnTo>
                <a:lnTo>
                  <a:pt x="128064" y="804049"/>
                </a:lnTo>
                <a:lnTo>
                  <a:pt x="109744" y="845248"/>
                </a:lnTo>
                <a:lnTo>
                  <a:pt x="92739" y="887151"/>
                </a:lnTo>
                <a:lnTo>
                  <a:pt x="77077" y="929732"/>
                </a:lnTo>
                <a:lnTo>
                  <a:pt x="62784" y="972968"/>
                </a:lnTo>
                <a:lnTo>
                  <a:pt x="49884" y="1016833"/>
                </a:lnTo>
                <a:lnTo>
                  <a:pt x="38405" y="1061301"/>
                </a:lnTo>
                <a:lnTo>
                  <a:pt x="28372" y="1106349"/>
                </a:lnTo>
                <a:lnTo>
                  <a:pt x="19811" y="1151951"/>
                </a:lnTo>
                <a:lnTo>
                  <a:pt x="12748" y="1198081"/>
                </a:lnTo>
                <a:lnTo>
                  <a:pt x="7210" y="1244715"/>
                </a:lnTo>
                <a:lnTo>
                  <a:pt x="3221" y="1291829"/>
                </a:lnTo>
                <a:lnTo>
                  <a:pt x="809" y="1339396"/>
                </a:lnTo>
                <a:lnTo>
                  <a:pt x="0" y="1387392"/>
                </a:lnTo>
                <a:lnTo>
                  <a:pt x="828" y="1435394"/>
                </a:lnTo>
                <a:lnTo>
                  <a:pt x="3296" y="1482979"/>
                </a:lnTo>
                <a:lnTo>
                  <a:pt x="7376" y="1530121"/>
                </a:lnTo>
                <a:lnTo>
                  <a:pt x="13039" y="1576794"/>
                </a:lnTo>
                <a:lnTo>
                  <a:pt x="20259" y="1622973"/>
                </a:lnTo>
                <a:lnTo>
                  <a:pt x="29007" y="1668632"/>
                </a:lnTo>
                <a:lnTo>
                  <a:pt x="39257" y="1713747"/>
                </a:lnTo>
                <a:lnTo>
                  <a:pt x="50980" y="1758290"/>
                </a:lnTo>
                <a:lnTo>
                  <a:pt x="64149" y="1802238"/>
                </a:lnTo>
                <a:lnTo>
                  <a:pt x="78736" y="1845564"/>
                </a:lnTo>
                <a:lnTo>
                  <a:pt x="94714" y="1888243"/>
                </a:lnTo>
                <a:lnTo>
                  <a:pt x="112056" y="1930249"/>
                </a:lnTo>
                <a:lnTo>
                  <a:pt x="130732" y="1971557"/>
                </a:lnTo>
                <a:lnTo>
                  <a:pt x="150717" y="2012141"/>
                </a:lnTo>
                <a:lnTo>
                  <a:pt x="171982" y="2051976"/>
                </a:lnTo>
                <a:lnTo>
                  <a:pt x="194499" y="2091036"/>
                </a:lnTo>
                <a:lnTo>
                  <a:pt x="218242" y="2129297"/>
                </a:lnTo>
                <a:lnTo>
                  <a:pt x="243182" y="2166731"/>
                </a:lnTo>
                <a:lnTo>
                  <a:pt x="269292" y="2203315"/>
                </a:lnTo>
                <a:lnTo>
                  <a:pt x="296544" y="2239021"/>
                </a:lnTo>
                <a:lnTo>
                  <a:pt x="324911" y="2273826"/>
                </a:lnTo>
                <a:lnTo>
                  <a:pt x="354365" y="2307703"/>
                </a:lnTo>
                <a:lnTo>
                  <a:pt x="384879" y="2340626"/>
                </a:lnTo>
                <a:lnTo>
                  <a:pt x="416424" y="2372571"/>
                </a:lnTo>
                <a:lnTo>
                  <a:pt x="448974" y="2403512"/>
                </a:lnTo>
                <a:lnTo>
                  <a:pt x="482500" y="2433423"/>
                </a:lnTo>
                <a:lnTo>
                  <a:pt x="516975" y="2462278"/>
                </a:lnTo>
                <a:lnTo>
                  <a:pt x="552372" y="2490053"/>
                </a:lnTo>
                <a:lnTo>
                  <a:pt x="588662" y="2516722"/>
                </a:lnTo>
                <a:lnTo>
                  <a:pt x="625819" y="2542259"/>
                </a:lnTo>
                <a:lnTo>
                  <a:pt x="663814" y="2566639"/>
                </a:lnTo>
                <a:lnTo>
                  <a:pt x="702621" y="2589836"/>
                </a:lnTo>
                <a:lnTo>
                  <a:pt x="742211" y="2611824"/>
                </a:lnTo>
                <a:lnTo>
                  <a:pt x="782556" y="2632579"/>
                </a:lnTo>
                <a:lnTo>
                  <a:pt x="823630" y="2652075"/>
                </a:lnTo>
                <a:lnTo>
                  <a:pt x="865404" y="2670286"/>
                </a:lnTo>
                <a:lnTo>
                  <a:pt x="907852" y="2687186"/>
                </a:lnTo>
                <a:lnTo>
                  <a:pt x="950945" y="2702751"/>
                </a:lnTo>
                <a:lnTo>
                  <a:pt x="994655" y="2716954"/>
                </a:lnTo>
                <a:lnTo>
                  <a:pt x="1038956" y="2729771"/>
                </a:lnTo>
                <a:lnTo>
                  <a:pt x="1083820" y="2741175"/>
                </a:lnTo>
                <a:lnTo>
                  <a:pt x="1129218" y="2751142"/>
                </a:lnTo>
                <a:lnTo>
                  <a:pt x="1175124" y="2759645"/>
                </a:lnTo>
                <a:lnTo>
                  <a:pt x="1221509" y="2766659"/>
                </a:lnTo>
                <a:lnTo>
                  <a:pt x="1268347" y="2772159"/>
                </a:lnTo>
                <a:lnTo>
                  <a:pt x="1315609" y="2776119"/>
                </a:lnTo>
                <a:lnTo>
                  <a:pt x="1363268" y="2778514"/>
                </a:lnTo>
                <a:lnTo>
                  <a:pt x="1411297" y="2779318"/>
                </a:lnTo>
                <a:lnTo>
                  <a:pt x="1459325" y="2778502"/>
                </a:lnTo>
                <a:lnTo>
                  <a:pt x="1506983" y="2776073"/>
                </a:lnTo>
                <a:lnTo>
                  <a:pt x="1554245" y="2772057"/>
                </a:lnTo>
                <a:lnTo>
                  <a:pt x="1601082" y="2766481"/>
                </a:lnTo>
                <a:lnTo>
                  <a:pt x="1647467" y="2759371"/>
                </a:lnTo>
                <a:lnTo>
                  <a:pt x="1693372" y="2750753"/>
                </a:lnTo>
                <a:lnTo>
                  <a:pt x="1738770" y="2740654"/>
                </a:lnTo>
                <a:lnTo>
                  <a:pt x="1783633" y="2729100"/>
                </a:lnTo>
                <a:lnTo>
                  <a:pt x="1827934" y="2716119"/>
                </a:lnTo>
                <a:lnTo>
                  <a:pt x="1871644" y="2701735"/>
                </a:lnTo>
                <a:lnTo>
                  <a:pt x="1914736" y="2685977"/>
                </a:lnTo>
                <a:lnTo>
                  <a:pt x="1957183" y="2668871"/>
                </a:lnTo>
                <a:lnTo>
                  <a:pt x="1998957" y="2650442"/>
                </a:lnTo>
                <a:lnTo>
                  <a:pt x="2040031" y="2630717"/>
                </a:lnTo>
                <a:lnTo>
                  <a:pt x="2080376" y="2609724"/>
                </a:lnTo>
                <a:lnTo>
                  <a:pt x="2119966" y="2587488"/>
                </a:lnTo>
                <a:lnTo>
                  <a:pt x="2158772" y="2564036"/>
                </a:lnTo>
                <a:lnTo>
                  <a:pt x="2196767" y="2539394"/>
                </a:lnTo>
                <a:lnTo>
                  <a:pt x="2233923" y="2513589"/>
                </a:lnTo>
                <a:lnTo>
                  <a:pt x="2270214" y="2486647"/>
                </a:lnTo>
                <a:lnTo>
                  <a:pt x="2305610" y="2458595"/>
                </a:lnTo>
                <a:lnTo>
                  <a:pt x="2340085" y="2429460"/>
                </a:lnTo>
                <a:lnTo>
                  <a:pt x="2373611" y="2399267"/>
                </a:lnTo>
                <a:lnTo>
                  <a:pt x="2406161" y="2368044"/>
                </a:lnTo>
                <a:lnTo>
                  <a:pt x="2437706" y="2335816"/>
                </a:lnTo>
                <a:lnTo>
                  <a:pt x="2468219" y="2302611"/>
                </a:lnTo>
                <a:lnTo>
                  <a:pt x="2497673" y="2268454"/>
                </a:lnTo>
                <a:lnTo>
                  <a:pt x="2526040" y="2233373"/>
                </a:lnTo>
                <a:lnTo>
                  <a:pt x="2553292" y="2197394"/>
                </a:lnTo>
                <a:lnTo>
                  <a:pt x="2579402" y="2160542"/>
                </a:lnTo>
                <a:lnTo>
                  <a:pt x="2604342" y="2122846"/>
                </a:lnTo>
                <a:lnTo>
                  <a:pt x="2628084" y="2084330"/>
                </a:lnTo>
                <a:lnTo>
                  <a:pt x="2650602" y="2045023"/>
                </a:lnTo>
                <a:lnTo>
                  <a:pt x="2671867" y="2004949"/>
                </a:lnTo>
                <a:lnTo>
                  <a:pt x="2691851" y="1964137"/>
                </a:lnTo>
                <a:lnTo>
                  <a:pt x="2710528" y="1922611"/>
                </a:lnTo>
                <a:lnTo>
                  <a:pt x="2727869" y="1880399"/>
                </a:lnTo>
                <a:lnTo>
                  <a:pt x="2743847" y="1837527"/>
                </a:lnTo>
                <a:lnTo>
                  <a:pt x="2758434" y="1794022"/>
                </a:lnTo>
                <a:lnTo>
                  <a:pt x="2771603" y="1749910"/>
                </a:lnTo>
                <a:lnTo>
                  <a:pt x="2783326" y="1705218"/>
                </a:lnTo>
                <a:lnTo>
                  <a:pt x="2793576" y="1659971"/>
                </a:lnTo>
                <a:lnTo>
                  <a:pt x="2802324" y="1614198"/>
                </a:lnTo>
                <a:lnTo>
                  <a:pt x="2809544" y="1567923"/>
                </a:lnTo>
                <a:lnTo>
                  <a:pt x="2815208" y="1521174"/>
                </a:lnTo>
                <a:lnTo>
                  <a:pt x="2819287" y="1473977"/>
                </a:lnTo>
                <a:lnTo>
                  <a:pt x="2821755" y="1426358"/>
                </a:lnTo>
                <a:lnTo>
                  <a:pt x="2822584" y="1378345"/>
                </a:lnTo>
                <a:lnTo>
                  <a:pt x="2822584" y="0"/>
                </a:lnTo>
                <a:close/>
              </a:path>
            </a:pathLst>
          </a:custGeom>
          <a:solidFill>
            <a:srgbClr val="FCFFFF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b="1">
                <a:solidFill>
                  <a:schemeClr val="bg1"/>
                </a:solidFill>
              </a:rPr>
              <a:t>1</a:t>
            </a:r>
            <a:endParaRPr sz="4800" b="1">
              <a:solidFill>
                <a:schemeClr val="bg1"/>
              </a:solidFill>
            </a:endParaRPr>
          </a:p>
        </p:txBody>
      </p:sp>
      <p:sp>
        <p:nvSpPr>
          <p:cNvPr id="46" name="object 15"/>
          <p:cNvSpPr/>
          <p:nvPr/>
        </p:nvSpPr>
        <p:spPr>
          <a:xfrm>
            <a:off x="5906663" y="1867683"/>
            <a:ext cx="899618" cy="850252"/>
          </a:xfrm>
          <a:custGeom>
            <a:avLst/>
            <a:gdLst/>
            <a:ahLst/>
            <a:cxnLst/>
            <a:rect l="l" t="t" r="r" b="b"/>
            <a:pathLst>
              <a:path w="2823210" h="2779395">
                <a:moveTo>
                  <a:pt x="2822584" y="0"/>
                </a:moveTo>
                <a:lnTo>
                  <a:pt x="1396491" y="0"/>
                </a:lnTo>
                <a:lnTo>
                  <a:pt x="1348482" y="798"/>
                </a:lnTo>
                <a:lnTo>
                  <a:pt x="1300879" y="3175"/>
                </a:lnTo>
                <a:lnTo>
                  <a:pt x="1253709" y="7108"/>
                </a:lnTo>
                <a:lnTo>
                  <a:pt x="1206997" y="12569"/>
                </a:lnTo>
                <a:lnTo>
                  <a:pt x="1160769" y="19536"/>
                </a:lnTo>
                <a:lnTo>
                  <a:pt x="1115051" y="27981"/>
                </a:lnTo>
                <a:lnTo>
                  <a:pt x="1069870" y="37882"/>
                </a:lnTo>
                <a:lnTo>
                  <a:pt x="1025251" y="49211"/>
                </a:lnTo>
                <a:lnTo>
                  <a:pt x="981220" y="61946"/>
                </a:lnTo>
                <a:lnTo>
                  <a:pt x="937803" y="76059"/>
                </a:lnTo>
                <a:lnTo>
                  <a:pt x="895027" y="91527"/>
                </a:lnTo>
                <a:lnTo>
                  <a:pt x="852916" y="108325"/>
                </a:lnTo>
                <a:lnTo>
                  <a:pt x="811498" y="126427"/>
                </a:lnTo>
                <a:lnTo>
                  <a:pt x="770799" y="145808"/>
                </a:lnTo>
                <a:lnTo>
                  <a:pt x="730843" y="166444"/>
                </a:lnTo>
                <a:lnTo>
                  <a:pt x="691658" y="188309"/>
                </a:lnTo>
                <a:lnTo>
                  <a:pt x="653269" y="211378"/>
                </a:lnTo>
                <a:lnTo>
                  <a:pt x="615702" y="235627"/>
                </a:lnTo>
                <a:lnTo>
                  <a:pt x="578984" y="261030"/>
                </a:lnTo>
                <a:lnTo>
                  <a:pt x="543140" y="287562"/>
                </a:lnTo>
                <a:lnTo>
                  <a:pt x="508196" y="315198"/>
                </a:lnTo>
                <a:lnTo>
                  <a:pt x="474178" y="343914"/>
                </a:lnTo>
                <a:lnTo>
                  <a:pt x="441112" y="373684"/>
                </a:lnTo>
                <a:lnTo>
                  <a:pt x="409025" y="404483"/>
                </a:lnTo>
                <a:lnTo>
                  <a:pt x="377942" y="436287"/>
                </a:lnTo>
                <a:lnTo>
                  <a:pt x="347889" y="469069"/>
                </a:lnTo>
                <a:lnTo>
                  <a:pt x="318893" y="502806"/>
                </a:lnTo>
                <a:lnTo>
                  <a:pt x="290978" y="537472"/>
                </a:lnTo>
                <a:lnTo>
                  <a:pt x="264172" y="573042"/>
                </a:lnTo>
                <a:lnTo>
                  <a:pt x="238500" y="609491"/>
                </a:lnTo>
                <a:lnTo>
                  <a:pt x="213988" y="646795"/>
                </a:lnTo>
                <a:lnTo>
                  <a:pt x="190663" y="684927"/>
                </a:lnTo>
                <a:lnTo>
                  <a:pt x="168550" y="723864"/>
                </a:lnTo>
                <a:lnTo>
                  <a:pt x="147675" y="763579"/>
                </a:lnTo>
                <a:lnTo>
                  <a:pt x="128064" y="804049"/>
                </a:lnTo>
                <a:lnTo>
                  <a:pt x="109744" y="845248"/>
                </a:lnTo>
                <a:lnTo>
                  <a:pt x="92739" y="887151"/>
                </a:lnTo>
                <a:lnTo>
                  <a:pt x="77077" y="929732"/>
                </a:lnTo>
                <a:lnTo>
                  <a:pt x="62784" y="972968"/>
                </a:lnTo>
                <a:lnTo>
                  <a:pt x="49884" y="1016833"/>
                </a:lnTo>
                <a:lnTo>
                  <a:pt x="38405" y="1061301"/>
                </a:lnTo>
                <a:lnTo>
                  <a:pt x="28372" y="1106349"/>
                </a:lnTo>
                <a:lnTo>
                  <a:pt x="19811" y="1151951"/>
                </a:lnTo>
                <a:lnTo>
                  <a:pt x="12748" y="1198081"/>
                </a:lnTo>
                <a:lnTo>
                  <a:pt x="7210" y="1244715"/>
                </a:lnTo>
                <a:lnTo>
                  <a:pt x="3221" y="1291829"/>
                </a:lnTo>
                <a:lnTo>
                  <a:pt x="809" y="1339396"/>
                </a:lnTo>
                <a:lnTo>
                  <a:pt x="0" y="1387392"/>
                </a:lnTo>
                <a:lnTo>
                  <a:pt x="828" y="1435394"/>
                </a:lnTo>
                <a:lnTo>
                  <a:pt x="3296" y="1482979"/>
                </a:lnTo>
                <a:lnTo>
                  <a:pt x="7376" y="1530121"/>
                </a:lnTo>
                <a:lnTo>
                  <a:pt x="13039" y="1576794"/>
                </a:lnTo>
                <a:lnTo>
                  <a:pt x="20259" y="1622973"/>
                </a:lnTo>
                <a:lnTo>
                  <a:pt x="29007" y="1668632"/>
                </a:lnTo>
                <a:lnTo>
                  <a:pt x="39257" y="1713747"/>
                </a:lnTo>
                <a:lnTo>
                  <a:pt x="50980" y="1758290"/>
                </a:lnTo>
                <a:lnTo>
                  <a:pt x="64149" y="1802238"/>
                </a:lnTo>
                <a:lnTo>
                  <a:pt x="78736" y="1845564"/>
                </a:lnTo>
                <a:lnTo>
                  <a:pt x="94714" y="1888243"/>
                </a:lnTo>
                <a:lnTo>
                  <a:pt x="112056" y="1930249"/>
                </a:lnTo>
                <a:lnTo>
                  <a:pt x="130732" y="1971557"/>
                </a:lnTo>
                <a:lnTo>
                  <a:pt x="150717" y="2012141"/>
                </a:lnTo>
                <a:lnTo>
                  <a:pt x="171982" y="2051976"/>
                </a:lnTo>
                <a:lnTo>
                  <a:pt x="194499" y="2091036"/>
                </a:lnTo>
                <a:lnTo>
                  <a:pt x="218242" y="2129297"/>
                </a:lnTo>
                <a:lnTo>
                  <a:pt x="243182" y="2166731"/>
                </a:lnTo>
                <a:lnTo>
                  <a:pt x="269292" y="2203315"/>
                </a:lnTo>
                <a:lnTo>
                  <a:pt x="296544" y="2239021"/>
                </a:lnTo>
                <a:lnTo>
                  <a:pt x="324911" y="2273826"/>
                </a:lnTo>
                <a:lnTo>
                  <a:pt x="354365" y="2307703"/>
                </a:lnTo>
                <a:lnTo>
                  <a:pt x="384879" y="2340626"/>
                </a:lnTo>
                <a:lnTo>
                  <a:pt x="416424" y="2372571"/>
                </a:lnTo>
                <a:lnTo>
                  <a:pt x="448974" y="2403512"/>
                </a:lnTo>
                <a:lnTo>
                  <a:pt x="482500" y="2433423"/>
                </a:lnTo>
                <a:lnTo>
                  <a:pt x="516975" y="2462278"/>
                </a:lnTo>
                <a:lnTo>
                  <a:pt x="552372" y="2490053"/>
                </a:lnTo>
                <a:lnTo>
                  <a:pt x="588662" y="2516722"/>
                </a:lnTo>
                <a:lnTo>
                  <a:pt x="625819" y="2542259"/>
                </a:lnTo>
                <a:lnTo>
                  <a:pt x="663814" y="2566639"/>
                </a:lnTo>
                <a:lnTo>
                  <a:pt x="702621" y="2589836"/>
                </a:lnTo>
                <a:lnTo>
                  <a:pt x="742211" y="2611824"/>
                </a:lnTo>
                <a:lnTo>
                  <a:pt x="782556" y="2632579"/>
                </a:lnTo>
                <a:lnTo>
                  <a:pt x="823630" y="2652075"/>
                </a:lnTo>
                <a:lnTo>
                  <a:pt x="865404" y="2670286"/>
                </a:lnTo>
                <a:lnTo>
                  <a:pt x="907852" y="2687186"/>
                </a:lnTo>
                <a:lnTo>
                  <a:pt x="950945" y="2702751"/>
                </a:lnTo>
                <a:lnTo>
                  <a:pt x="994655" y="2716954"/>
                </a:lnTo>
                <a:lnTo>
                  <a:pt x="1038956" y="2729771"/>
                </a:lnTo>
                <a:lnTo>
                  <a:pt x="1083820" y="2741175"/>
                </a:lnTo>
                <a:lnTo>
                  <a:pt x="1129218" y="2751142"/>
                </a:lnTo>
                <a:lnTo>
                  <a:pt x="1175124" y="2759645"/>
                </a:lnTo>
                <a:lnTo>
                  <a:pt x="1221509" y="2766659"/>
                </a:lnTo>
                <a:lnTo>
                  <a:pt x="1268347" y="2772159"/>
                </a:lnTo>
                <a:lnTo>
                  <a:pt x="1315609" y="2776119"/>
                </a:lnTo>
                <a:lnTo>
                  <a:pt x="1363268" y="2778514"/>
                </a:lnTo>
                <a:lnTo>
                  <a:pt x="1411297" y="2779318"/>
                </a:lnTo>
                <a:lnTo>
                  <a:pt x="1459325" y="2778502"/>
                </a:lnTo>
                <a:lnTo>
                  <a:pt x="1506983" y="2776073"/>
                </a:lnTo>
                <a:lnTo>
                  <a:pt x="1554245" y="2772057"/>
                </a:lnTo>
                <a:lnTo>
                  <a:pt x="1601082" y="2766481"/>
                </a:lnTo>
                <a:lnTo>
                  <a:pt x="1647467" y="2759371"/>
                </a:lnTo>
                <a:lnTo>
                  <a:pt x="1693372" y="2750753"/>
                </a:lnTo>
                <a:lnTo>
                  <a:pt x="1738770" y="2740654"/>
                </a:lnTo>
                <a:lnTo>
                  <a:pt x="1783633" y="2729100"/>
                </a:lnTo>
                <a:lnTo>
                  <a:pt x="1827934" y="2716119"/>
                </a:lnTo>
                <a:lnTo>
                  <a:pt x="1871644" y="2701735"/>
                </a:lnTo>
                <a:lnTo>
                  <a:pt x="1914736" y="2685977"/>
                </a:lnTo>
                <a:lnTo>
                  <a:pt x="1957183" y="2668871"/>
                </a:lnTo>
                <a:lnTo>
                  <a:pt x="1998957" y="2650442"/>
                </a:lnTo>
                <a:lnTo>
                  <a:pt x="2040031" y="2630717"/>
                </a:lnTo>
                <a:lnTo>
                  <a:pt x="2080376" y="2609724"/>
                </a:lnTo>
                <a:lnTo>
                  <a:pt x="2119966" y="2587488"/>
                </a:lnTo>
                <a:lnTo>
                  <a:pt x="2158772" y="2564036"/>
                </a:lnTo>
                <a:lnTo>
                  <a:pt x="2196767" y="2539394"/>
                </a:lnTo>
                <a:lnTo>
                  <a:pt x="2233923" y="2513589"/>
                </a:lnTo>
                <a:lnTo>
                  <a:pt x="2270214" y="2486647"/>
                </a:lnTo>
                <a:lnTo>
                  <a:pt x="2305610" y="2458595"/>
                </a:lnTo>
                <a:lnTo>
                  <a:pt x="2340085" y="2429460"/>
                </a:lnTo>
                <a:lnTo>
                  <a:pt x="2373611" y="2399267"/>
                </a:lnTo>
                <a:lnTo>
                  <a:pt x="2406161" y="2368044"/>
                </a:lnTo>
                <a:lnTo>
                  <a:pt x="2437706" y="2335816"/>
                </a:lnTo>
                <a:lnTo>
                  <a:pt x="2468219" y="2302611"/>
                </a:lnTo>
                <a:lnTo>
                  <a:pt x="2497673" y="2268454"/>
                </a:lnTo>
                <a:lnTo>
                  <a:pt x="2526040" y="2233373"/>
                </a:lnTo>
                <a:lnTo>
                  <a:pt x="2553292" y="2197394"/>
                </a:lnTo>
                <a:lnTo>
                  <a:pt x="2579402" y="2160542"/>
                </a:lnTo>
                <a:lnTo>
                  <a:pt x="2604342" y="2122846"/>
                </a:lnTo>
                <a:lnTo>
                  <a:pt x="2628084" y="2084330"/>
                </a:lnTo>
                <a:lnTo>
                  <a:pt x="2650602" y="2045023"/>
                </a:lnTo>
                <a:lnTo>
                  <a:pt x="2671867" y="2004949"/>
                </a:lnTo>
                <a:lnTo>
                  <a:pt x="2691851" y="1964137"/>
                </a:lnTo>
                <a:lnTo>
                  <a:pt x="2710528" y="1922611"/>
                </a:lnTo>
                <a:lnTo>
                  <a:pt x="2727869" y="1880399"/>
                </a:lnTo>
                <a:lnTo>
                  <a:pt x="2743847" y="1837527"/>
                </a:lnTo>
                <a:lnTo>
                  <a:pt x="2758434" y="1794022"/>
                </a:lnTo>
                <a:lnTo>
                  <a:pt x="2771603" y="1749910"/>
                </a:lnTo>
                <a:lnTo>
                  <a:pt x="2783326" y="1705218"/>
                </a:lnTo>
                <a:lnTo>
                  <a:pt x="2793576" y="1659971"/>
                </a:lnTo>
                <a:lnTo>
                  <a:pt x="2802324" y="1614198"/>
                </a:lnTo>
                <a:lnTo>
                  <a:pt x="2809544" y="1567923"/>
                </a:lnTo>
                <a:lnTo>
                  <a:pt x="2815208" y="1521174"/>
                </a:lnTo>
                <a:lnTo>
                  <a:pt x="2819287" y="1473977"/>
                </a:lnTo>
                <a:lnTo>
                  <a:pt x="2821755" y="1426358"/>
                </a:lnTo>
                <a:lnTo>
                  <a:pt x="2822584" y="1378345"/>
                </a:lnTo>
                <a:lnTo>
                  <a:pt x="2822584" y="0"/>
                </a:lnTo>
                <a:close/>
              </a:path>
            </a:pathLst>
          </a:custGeom>
          <a:solidFill>
            <a:srgbClr val="FCFFFF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b="1">
                <a:solidFill>
                  <a:schemeClr val="bg1"/>
                </a:solidFill>
              </a:rPr>
              <a:t>2</a:t>
            </a:r>
            <a:endParaRPr sz="4800" b="1">
              <a:solidFill>
                <a:schemeClr val="bg1"/>
              </a:solidFill>
            </a:endParaRPr>
          </a:p>
        </p:txBody>
      </p:sp>
      <p:sp>
        <p:nvSpPr>
          <p:cNvPr id="47" name="object 15"/>
          <p:cNvSpPr/>
          <p:nvPr/>
        </p:nvSpPr>
        <p:spPr>
          <a:xfrm>
            <a:off x="5972408" y="3807802"/>
            <a:ext cx="899618" cy="850252"/>
          </a:xfrm>
          <a:custGeom>
            <a:avLst/>
            <a:gdLst/>
            <a:ahLst/>
            <a:cxnLst/>
            <a:rect l="l" t="t" r="r" b="b"/>
            <a:pathLst>
              <a:path w="2823210" h="2779395">
                <a:moveTo>
                  <a:pt x="2822584" y="0"/>
                </a:moveTo>
                <a:lnTo>
                  <a:pt x="1396491" y="0"/>
                </a:lnTo>
                <a:lnTo>
                  <a:pt x="1348482" y="798"/>
                </a:lnTo>
                <a:lnTo>
                  <a:pt x="1300879" y="3175"/>
                </a:lnTo>
                <a:lnTo>
                  <a:pt x="1253709" y="7108"/>
                </a:lnTo>
                <a:lnTo>
                  <a:pt x="1206997" y="12569"/>
                </a:lnTo>
                <a:lnTo>
                  <a:pt x="1160769" y="19536"/>
                </a:lnTo>
                <a:lnTo>
                  <a:pt x="1115051" y="27981"/>
                </a:lnTo>
                <a:lnTo>
                  <a:pt x="1069870" y="37882"/>
                </a:lnTo>
                <a:lnTo>
                  <a:pt x="1025251" y="49211"/>
                </a:lnTo>
                <a:lnTo>
                  <a:pt x="981220" y="61946"/>
                </a:lnTo>
                <a:lnTo>
                  <a:pt x="937803" y="76059"/>
                </a:lnTo>
                <a:lnTo>
                  <a:pt x="895027" y="91527"/>
                </a:lnTo>
                <a:lnTo>
                  <a:pt x="852916" y="108325"/>
                </a:lnTo>
                <a:lnTo>
                  <a:pt x="811498" y="126427"/>
                </a:lnTo>
                <a:lnTo>
                  <a:pt x="770799" y="145808"/>
                </a:lnTo>
                <a:lnTo>
                  <a:pt x="730843" y="166444"/>
                </a:lnTo>
                <a:lnTo>
                  <a:pt x="691658" y="188309"/>
                </a:lnTo>
                <a:lnTo>
                  <a:pt x="653269" y="211378"/>
                </a:lnTo>
                <a:lnTo>
                  <a:pt x="615702" y="235627"/>
                </a:lnTo>
                <a:lnTo>
                  <a:pt x="578984" y="261030"/>
                </a:lnTo>
                <a:lnTo>
                  <a:pt x="543140" y="287562"/>
                </a:lnTo>
                <a:lnTo>
                  <a:pt x="508196" y="315198"/>
                </a:lnTo>
                <a:lnTo>
                  <a:pt x="474178" y="343914"/>
                </a:lnTo>
                <a:lnTo>
                  <a:pt x="441112" y="373684"/>
                </a:lnTo>
                <a:lnTo>
                  <a:pt x="409025" y="404483"/>
                </a:lnTo>
                <a:lnTo>
                  <a:pt x="377942" y="436287"/>
                </a:lnTo>
                <a:lnTo>
                  <a:pt x="347889" y="469069"/>
                </a:lnTo>
                <a:lnTo>
                  <a:pt x="318893" y="502806"/>
                </a:lnTo>
                <a:lnTo>
                  <a:pt x="290978" y="537472"/>
                </a:lnTo>
                <a:lnTo>
                  <a:pt x="264172" y="573042"/>
                </a:lnTo>
                <a:lnTo>
                  <a:pt x="238500" y="609491"/>
                </a:lnTo>
                <a:lnTo>
                  <a:pt x="213988" y="646795"/>
                </a:lnTo>
                <a:lnTo>
                  <a:pt x="190663" y="684927"/>
                </a:lnTo>
                <a:lnTo>
                  <a:pt x="168550" y="723864"/>
                </a:lnTo>
                <a:lnTo>
                  <a:pt x="147675" y="763579"/>
                </a:lnTo>
                <a:lnTo>
                  <a:pt x="128064" y="804049"/>
                </a:lnTo>
                <a:lnTo>
                  <a:pt x="109744" y="845248"/>
                </a:lnTo>
                <a:lnTo>
                  <a:pt x="92739" y="887151"/>
                </a:lnTo>
                <a:lnTo>
                  <a:pt x="77077" y="929732"/>
                </a:lnTo>
                <a:lnTo>
                  <a:pt x="62784" y="972968"/>
                </a:lnTo>
                <a:lnTo>
                  <a:pt x="49884" y="1016833"/>
                </a:lnTo>
                <a:lnTo>
                  <a:pt x="38405" y="1061301"/>
                </a:lnTo>
                <a:lnTo>
                  <a:pt x="28372" y="1106349"/>
                </a:lnTo>
                <a:lnTo>
                  <a:pt x="19811" y="1151951"/>
                </a:lnTo>
                <a:lnTo>
                  <a:pt x="12748" y="1198081"/>
                </a:lnTo>
                <a:lnTo>
                  <a:pt x="7210" y="1244715"/>
                </a:lnTo>
                <a:lnTo>
                  <a:pt x="3221" y="1291829"/>
                </a:lnTo>
                <a:lnTo>
                  <a:pt x="809" y="1339396"/>
                </a:lnTo>
                <a:lnTo>
                  <a:pt x="0" y="1387392"/>
                </a:lnTo>
                <a:lnTo>
                  <a:pt x="828" y="1435394"/>
                </a:lnTo>
                <a:lnTo>
                  <a:pt x="3296" y="1482979"/>
                </a:lnTo>
                <a:lnTo>
                  <a:pt x="7376" y="1530121"/>
                </a:lnTo>
                <a:lnTo>
                  <a:pt x="13039" y="1576794"/>
                </a:lnTo>
                <a:lnTo>
                  <a:pt x="20259" y="1622973"/>
                </a:lnTo>
                <a:lnTo>
                  <a:pt x="29007" y="1668632"/>
                </a:lnTo>
                <a:lnTo>
                  <a:pt x="39257" y="1713747"/>
                </a:lnTo>
                <a:lnTo>
                  <a:pt x="50980" y="1758290"/>
                </a:lnTo>
                <a:lnTo>
                  <a:pt x="64149" y="1802238"/>
                </a:lnTo>
                <a:lnTo>
                  <a:pt x="78736" y="1845564"/>
                </a:lnTo>
                <a:lnTo>
                  <a:pt x="94714" y="1888243"/>
                </a:lnTo>
                <a:lnTo>
                  <a:pt x="112056" y="1930249"/>
                </a:lnTo>
                <a:lnTo>
                  <a:pt x="130732" y="1971557"/>
                </a:lnTo>
                <a:lnTo>
                  <a:pt x="150717" y="2012141"/>
                </a:lnTo>
                <a:lnTo>
                  <a:pt x="171982" y="2051976"/>
                </a:lnTo>
                <a:lnTo>
                  <a:pt x="194499" y="2091036"/>
                </a:lnTo>
                <a:lnTo>
                  <a:pt x="218242" y="2129297"/>
                </a:lnTo>
                <a:lnTo>
                  <a:pt x="243182" y="2166731"/>
                </a:lnTo>
                <a:lnTo>
                  <a:pt x="269292" y="2203315"/>
                </a:lnTo>
                <a:lnTo>
                  <a:pt x="296544" y="2239021"/>
                </a:lnTo>
                <a:lnTo>
                  <a:pt x="324911" y="2273826"/>
                </a:lnTo>
                <a:lnTo>
                  <a:pt x="354365" y="2307703"/>
                </a:lnTo>
                <a:lnTo>
                  <a:pt x="384879" y="2340626"/>
                </a:lnTo>
                <a:lnTo>
                  <a:pt x="416424" y="2372571"/>
                </a:lnTo>
                <a:lnTo>
                  <a:pt x="448974" y="2403512"/>
                </a:lnTo>
                <a:lnTo>
                  <a:pt x="482500" y="2433423"/>
                </a:lnTo>
                <a:lnTo>
                  <a:pt x="516975" y="2462278"/>
                </a:lnTo>
                <a:lnTo>
                  <a:pt x="552372" y="2490053"/>
                </a:lnTo>
                <a:lnTo>
                  <a:pt x="588662" y="2516722"/>
                </a:lnTo>
                <a:lnTo>
                  <a:pt x="625819" y="2542259"/>
                </a:lnTo>
                <a:lnTo>
                  <a:pt x="663814" y="2566639"/>
                </a:lnTo>
                <a:lnTo>
                  <a:pt x="702621" y="2589836"/>
                </a:lnTo>
                <a:lnTo>
                  <a:pt x="742211" y="2611824"/>
                </a:lnTo>
                <a:lnTo>
                  <a:pt x="782556" y="2632579"/>
                </a:lnTo>
                <a:lnTo>
                  <a:pt x="823630" y="2652075"/>
                </a:lnTo>
                <a:lnTo>
                  <a:pt x="865404" y="2670286"/>
                </a:lnTo>
                <a:lnTo>
                  <a:pt x="907852" y="2687186"/>
                </a:lnTo>
                <a:lnTo>
                  <a:pt x="950945" y="2702751"/>
                </a:lnTo>
                <a:lnTo>
                  <a:pt x="994655" y="2716954"/>
                </a:lnTo>
                <a:lnTo>
                  <a:pt x="1038956" y="2729771"/>
                </a:lnTo>
                <a:lnTo>
                  <a:pt x="1083820" y="2741175"/>
                </a:lnTo>
                <a:lnTo>
                  <a:pt x="1129218" y="2751142"/>
                </a:lnTo>
                <a:lnTo>
                  <a:pt x="1175124" y="2759645"/>
                </a:lnTo>
                <a:lnTo>
                  <a:pt x="1221509" y="2766659"/>
                </a:lnTo>
                <a:lnTo>
                  <a:pt x="1268347" y="2772159"/>
                </a:lnTo>
                <a:lnTo>
                  <a:pt x="1315609" y="2776119"/>
                </a:lnTo>
                <a:lnTo>
                  <a:pt x="1363268" y="2778514"/>
                </a:lnTo>
                <a:lnTo>
                  <a:pt x="1411297" y="2779318"/>
                </a:lnTo>
                <a:lnTo>
                  <a:pt x="1459325" y="2778502"/>
                </a:lnTo>
                <a:lnTo>
                  <a:pt x="1506983" y="2776073"/>
                </a:lnTo>
                <a:lnTo>
                  <a:pt x="1554245" y="2772057"/>
                </a:lnTo>
                <a:lnTo>
                  <a:pt x="1601082" y="2766481"/>
                </a:lnTo>
                <a:lnTo>
                  <a:pt x="1647467" y="2759371"/>
                </a:lnTo>
                <a:lnTo>
                  <a:pt x="1693372" y="2750753"/>
                </a:lnTo>
                <a:lnTo>
                  <a:pt x="1738770" y="2740654"/>
                </a:lnTo>
                <a:lnTo>
                  <a:pt x="1783633" y="2729100"/>
                </a:lnTo>
                <a:lnTo>
                  <a:pt x="1827934" y="2716119"/>
                </a:lnTo>
                <a:lnTo>
                  <a:pt x="1871644" y="2701735"/>
                </a:lnTo>
                <a:lnTo>
                  <a:pt x="1914736" y="2685977"/>
                </a:lnTo>
                <a:lnTo>
                  <a:pt x="1957183" y="2668871"/>
                </a:lnTo>
                <a:lnTo>
                  <a:pt x="1998957" y="2650442"/>
                </a:lnTo>
                <a:lnTo>
                  <a:pt x="2040031" y="2630717"/>
                </a:lnTo>
                <a:lnTo>
                  <a:pt x="2080376" y="2609724"/>
                </a:lnTo>
                <a:lnTo>
                  <a:pt x="2119966" y="2587488"/>
                </a:lnTo>
                <a:lnTo>
                  <a:pt x="2158772" y="2564036"/>
                </a:lnTo>
                <a:lnTo>
                  <a:pt x="2196767" y="2539394"/>
                </a:lnTo>
                <a:lnTo>
                  <a:pt x="2233923" y="2513589"/>
                </a:lnTo>
                <a:lnTo>
                  <a:pt x="2270214" y="2486647"/>
                </a:lnTo>
                <a:lnTo>
                  <a:pt x="2305610" y="2458595"/>
                </a:lnTo>
                <a:lnTo>
                  <a:pt x="2340085" y="2429460"/>
                </a:lnTo>
                <a:lnTo>
                  <a:pt x="2373611" y="2399267"/>
                </a:lnTo>
                <a:lnTo>
                  <a:pt x="2406161" y="2368044"/>
                </a:lnTo>
                <a:lnTo>
                  <a:pt x="2437706" y="2335816"/>
                </a:lnTo>
                <a:lnTo>
                  <a:pt x="2468219" y="2302611"/>
                </a:lnTo>
                <a:lnTo>
                  <a:pt x="2497673" y="2268454"/>
                </a:lnTo>
                <a:lnTo>
                  <a:pt x="2526040" y="2233373"/>
                </a:lnTo>
                <a:lnTo>
                  <a:pt x="2553292" y="2197394"/>
                </a:lnTo>
                <a:lnTo>
                  <a:pt x="2579402" y="2160542"/>
                </a:lnTo>
                <a:lnTo>
                  <a:pt x="2604342" y="2122846"/>
                </a:lnTo>
                <a:lnTo>
                  <a:pt x="2628084" y="2084330"/>
                </a:lnTo>
                <a:lnTo>
                  <a:pt x="2650602" y="2045023"/>
                </a:lnTo>
                <a:lnTo>
                  <a:pt x="2671867" y="2004949"/>
                </a:lnTo>
                <a:lnTo>
                  <a:pt x="2691851" y="1964137"/>
                </a:lnTo>
                <a:lnTo>
                  <a:pt x="2710528" y="1922611"/>
                </a:lnTo>
                <a:lnTo>
                  <a:pt x="2727869" y="1880399"/>
                </a:lnTo>
                <a:lnTo>
                  <a:pt x="2743847" y="1837527"/>
                </a:lnTo>
                <a:lnTo>
                  <a:pt x="2758434" y="1794022"/>
                </a:lnTo>
                <a:lnTo>
                  <a:pt x="2771603" y="1749910"/>
                </a:lnTo>
                <a:lnTo>
                  <a:pt x="2783326" y="1705218"/>
                </a:lnTo>
                <a:lnTo>
                  <a:pt x="2793576" y="1659971"/>
                </a:lnTo>
                <a:lnTo>
                  <a:pt x="2802324" y="1614198"/>
                </a:lnTo>
                <a:lnTo>
                  <a:pt x="2809544" y="1567923"/>
                </a:lnTo>
                <a:lnTo>
                  <a:pt x="2815208" y="1521174"/>
                </a:lnTo>
                <a:lnTo>
                  <a:pt x="2819287" y="1473977"/>
                </a:lnTo>
                <a:lnTo>
                  <a:pt x="2821755" y="1426358"/>
                </a:lnTo>
                <a:lnTo>
                  <a:pt x="2822584" y="1378345"/>
                </a:lnTo>
                <a:lnTo>
                  <a:pt x="2822584" y="0"/>
                </a:lnTo>
                <a:close/>
              </a:path>
            </a:pathLst>
          </a:custGeom>
          <a:solidFill>
            <a:srgbClr val="FCFFFF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b="1">
                <a:solidFill>
                  <a:schemeClr val="bg1"/>
                </a:solidFill>
              </a:rPr>
              <a:t>4</a:t>
            </a:r>
            <a:endParaRPr sz="4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44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marL="53975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Exporting Data Along a Planned Line</a:t>
            </a:r>
          </a:p>
        </p:txBody>
      </p:sp>
      <p:pic>
        <p:nvPicPr>
          <p:cNvPr id="24581" name="Picture 6">
            <a:extLst>
              <a:ext uri="{FF2B5EF4-FFF2-40B4-BE49-F238E27FC236}">
                <a16:creationId xmlns:a16="http://schemas.microsoft.com/office/drawing/2014/main" xmlns="" id="{B5AC1168-4F95-49AC-94CB-CBE5CF40A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2468" y="821735"/>
            <a:ext cx="2702426" cy="4989095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9D990971-7580-4F12-B5ED-96EC8B3178EE}"/>
              </a:ext>
            </a:extLst>
          </p:cNvPr>
          <p:cNvSpPr txBox="1">
            <a:spLocks noChangeArrowheads="1"/>
          </p:cNvSpPr>
          <p:nvPr/>
        </p:nvSpPr>
        <p:spPr>
          <a:xfrm>
            <a:off x="5027774" y="1963733"/>
            <a:ext cx="5638800" cy="2705100"/>
          </a:xfrm>
          <a:prstGeom prst="rect">
            <a:avLst/>
          </a:prstGeom>
        </p:spPr>
        <p:txBody>
          <a:bodyPr/>
          <a:lstStyle>
            <a:lvl1pPr marL="0" indent="0" algn="l" defTabSz="608013" rtl="0" eaLnBrk="1" fontAlgn="base" hangingPunct="1"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Font typeface="Arial" charset="0"/>
              <a:defRPr sz="22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1pPr>
            <a:lvl2pPr marL="180975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ClrTx/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2pPr>
            <a:lvl3pPr marL="363538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Lucida Grande" charset="0"/>
              <a:buChar char="-"/>
              <a:defRPr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547688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728663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Lucida Grande" charset="0"/>
              <a:buChar char="-"/>
              <a:defRPr sz="16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3352018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75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33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91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US" alt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</a:t>
            </a:r>
          </a:p>
          <a:p>
            <a:pPr marL="845503" lvl="1" indent="-342900"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altLang="en-US" sz="2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XYZ, LOG or MTX File for TIN Surface</a:t>
            </a:r>
          </a:p>
          <a:p>
            <a:pPr marL="845503" lvl="1" indent="-342900"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altLang="en-US" sz="2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LNW file to define sections</a:t>
            </a:r>
          </a:p>
          <a:p>
            <a:pPr marL="982663" lvl="2" indent="-342900"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LNW file can contain multiple segment lines</a:t>
            </a:r>
          </a:p>
          <a:p>
            <a:pPr marL="982663" lvl="2" indent="-342900"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extend export beyond the ends of the planned line</a:t>
            </a:r>
          </a:p>
        </p:txBody>
      </p:sp>
    </p:spTree>
    <p:extLst>
      <p:ext uri="{BB962C8B-B14F-4D97-AF65-F5344CB8AC3E}">
        <p14:creationId xmlns:p14="http://schemas.microsoft.com/office/powerpoint/2010/main" val="302706881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marL="53975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Exporting Along a Planned Line:  DXF Format</a:t>
            </a:r>
          </a:p>
        </p:txBody>
      </p:sp>
      <p:pic>
        <p:nvPicPr>
          <p:cNvPr id="66564" name="Picture 4" descr="Ukraine1">
            <a:extLst>
              <a:ext uri="{FF2B5EF4-FFF2-40B4-BE49-F238E27FC236}">
                <a16:creationId xmlns:a16="http://schemas.microsoft.com/office/drawing/2014/main" xmlns="" id="{620436C5-0947-45B4-A289-0D3715E47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9157" y="710909"/>
            <a:ext cx="6668125" cy="518386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D4EDF8E-D11F-4F20-AABA-726BA40516E2}"/>
              </a:ext>
            </a:extLst>
          </p:cNvPr>
          <p:cNvSpPr txBox="1">
            <a:spLocks/>
          </p:cNvSpPr>
          <p:nvPr/>
        </p:nvSpPr>
        <p:spPr>
          <a:xfrm>
            <a:off x="786064" y="3122569"/>
            <a:ext cx="3002568" cy="7493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608013" rtl="0" eaLnBrk="1" fontAlgn="base" hangingPunct="1"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Font typeface="Arial" charset="0"/>
              <a:defRPr sz="22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1pPr>
            <a:lvl2pPr marL="180975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ClrTx/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2pPr>
            <a:lvl3pPr marL="363538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Lucida Grande" charset="0"/>
              <a:buChar char="-"/>
              <a:defRPr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547688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728663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Lucida Grande" charset="0"/>
              <a:buChar char="-"/>
              <a:defRPr sz="16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3352018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75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33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91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as exporting along a planned line, except it writes info to a DXF file.</a:t>
            </a:r>
            <a:endParaRPr lang="en-US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8982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7C73061-0725-434F-913F-66AA76EF2325}"/>
              </a:ext>
            </a:extLst>
          </p:cNvPr>
          <p:cNvSpPr/>
          <p:nvPr/>
        </p:nvSpPr>
        <p:spPr>
          <a:xfrm>
            <a:off x="5029200" y="1524000"/>
            <a:ext cx="2057400" cy="45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1187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975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BAG File:  (Bathymetry Attributed Grid</a:t>
            </a: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5791" name="Picture 16">
            <a:extLst>
              <a:ext uri="{FF2B5EF4-FFF2-40B4-BE49-F238E27FC236}">
                <a16:creationId xmlns:a16="http://schemas.microsoft.com/office/drawing/2014/main" xmlns="" id="{5A8BFA69-7198-4FC8-B558-844FAC898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6270" y="1099665"/>
            <a:ext cx="2501900" cy="434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TextBox 7"/>
          <p:cNvSpPr txBox="1">
            <a:spLocks noChangeArrowheads="1"/>
          </p:cNvSpPr>
          <p:nvPr/>
        </p:nvSpPr>
        <p:spPr bwMode="auto">
          <a:xfrm>
            <a:off x="727871" y="1344139"/>
            <a:ext cx="31321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68CB3"/>
                </a:solidFill>
              </a:rPr>
              <a:t>Read attribute data from existing BAG, HYPACK </a:t>
            </a:r>
            <a:r>
              <a:rPr lang="en-US" altLang="en-US" dirty="0" smtClean="0">
                <a:solidFill>
                  <a:srgbClr val="068CB3"/>
                </a:solidFill>
              </a:rPr>
              <a:t>Metadata </a:t>
            </a:r>
            <a:r>
              <a:rPr lang="en-US" altLang="en-US" dirty="0">
                <a:solidFill>
                  <a:srgbClr val="068CB3"/>
                </a:solidFill>
              </a:rPr>
              <a:t>or XML Metadata file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0E568032-A1C4-4271-BE68-A831ACFA1C49}"/>
              </a:ext>
            </a:extLst>
          </p:cNvPr>
          <p:cNvCxnSpPr/>
          <p:nvPr/>
        </p:nvCxnSpPr>
        <p:spPr>
          <a:xfrm>
            <a:off x="3572671" y="1831502"/>
            <a:ext cx="1017587" cy="0"/>
          </a:xfrm>
          <a:prstGeom prst="straightConnector1">
            <a:avLst/>
          </a:prstGeom>
          <a:ln w="28575">
            <a:solidFill>
              <a:srgbClr val="068CB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792" name="TextBox 10"/>
          <p:cNvSpPr txBox="1">
            <a:spLocks noChangeArrowheads="1"/>
          </p:cNvSpPr>
          <p:nvPr/>
        </p:nvSpPr>
        <p:spPr bwMode="auto">
          <a:xfrm>
            <a:off x="1699420" y="3247553"/>
            <a:ext cx="2089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68CB3"/>
                </a:solidFill>
              </a:rPr>
              <a:t>Set the grid spacing</a:t>
            </a:r>
          </a:p>
        </p:txBody>
      </p:sp>
      <p:sp>
        <p:nvSpPr>
          <p:cNvPr id="118793" name="TextBox 12"/>
          <p:cNvSpPr txBox="1">
            <a:spLocks noChangeArrowheads="1"/>
          </p:cNvSpPr>
          <p:nvPr/>
        </p:nvSpPr>
        <p:spPr bwMode="auto">
          <a:xfrm>
            <a:off x="1816895" y="4301652"/>
            <a:ext cx="2087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68CB3"/>
                </a:solidFill>
              </a:rPr>
              <a:t>Give your BAG file a name </a:t>
            </a:r>
            <a:r>
              <a:rPr lang="en-US" altLang="en-US" dirty="0" smtClean="0">
                <a:solidFill>
                  <a:srgbClr val="068CB3"/>
                </a:solidFill>
              </a:rPr>
              <a:t>(*.bag)</a:t>
            </a:r>
            <a:endParaRPr lang="en-US" altLang="en-US" dirty="0">
              <a:solidFill>
                <a:srgbClr val="068CB3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5AD762A5-16F0-4D94-993F-6455E1A89757}"/>
              </a:ext>
            </a:extLst>
          </p:cNvPr>
          <p:cNvCxnSpPr>
            <a:stCxn id="118793" idx="3"/>
          </p:cNvCxnSpPr>
          <p:nvPr/>
        </p:nvCxnSpPr>
        <p:spPr>
          <a:xfrm flipV="1">
            <a:off x="3904457" y="4546128"/>
            <a:ext cx="806450" cy="17135"/>
          </a:xfrm>
          <a:prstGeom prst="straightConnector1">
            <a:avLst/>
          </a:prstGeom>
          <a:ln w="28575">
            <a:solidFill>
              <a:srgbClr val="068CB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795" name="TextBox 16"/>
          <p:cNvSpPr txBox="1">
            <a:spLocks noChangeArrowheads="1"/>
          </p:cNvSpPr>
          <p:nvPr/>
        </p:nvSpPr>
        <p:spPr bwMode="auto">
          <a:xfrm>
            <a:off x="2283621" y="4914428"/>
            <a:ext cx="1590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68CB3"/>
                </a:solidFill>
              </a:rPr>
              <a:t>Export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458C9DB1-6F15-45F2-B22E-EC051FD6CA90}"/>
              </a:ext>
            </a:extLst>
          </p:cNvPr>
          <p:cNvCxnSpPr/>
          <p:nvPr/>
        </p:nvCxnSpPr>
        <p:spPr>
          <a:xfrm>
            <a:off x="3860007" y="5068414"/>
            <a:ext cx="869950" cy="0"/>
          </a:xfrm>
          <a:prstGeom prst="straightConnector1">
            <a:avLst/>
          </a:prstGeom>
          <a:ln w="28575">
            <a:solidFill>
              <a:srgbClr val="068CB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797" name="TextBox 10"/>
          <p:cNvSpPr txBox="1">
            <a:spLocks noChangeArrowheads="1"/>
          </p:cNvSpPr>
          <p:nvPr/>
        </p:nvSpPr>
        <p:spPr bwMode="auto">
          <a:xfrm>
            <a:off x="1483520" y="2177578"/>
            <a:ext cx="2089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68CB3"/>
                </a:solidFill>
              </a:rPr>
              <a:t>Edit the Metadata file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A1773F11-02B9-4FB9-BB2E-8BEB21E91D4F}"/>
              </a:ext>
            </a:extLst>
          </p:cNvPr>
          <p:cNvCxnSpPr/>
          <p:nvPr/>
        </p:nvCxnSpPr>
        <p:spPr>
          <a:xfrm flipV="1">
            <a:off x="3572671" y="3390427"/>
            <a:ext cx="1093787" cy="0"/>
          </a:xfrm>
          <a:prstGeom prst="straightConnector1">
            <a:avLst/>
          </a:prstGeom>
          <a:ln w="28575">
            <a:solidFill>
              <a:srgbClr val="068CB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CDDD39C3-1F83-4024-8D93-0A9F81255BC4}"/>
              </a:ext>
            </a:extLst>
          </p:cNvPr>
          <p:cNvCxnSpPr>
            <a:stCxn id="118797" idx="3"/>
          </p:cNvCxnSpPr>
          <p:nvPr/>
        </p:nvCxnSpPr>
        <p:spPr>
          <a:xfrm flipV="1">
            <a:off x="3572671" y="2177578"/>
            <a:ext cx="1208087" cy="153888"/>
          </a:xfrm>
          <a:prstGeom prst="straightConnector1">
            <a:avLst/>
          </a:prstGeom>
          <a:ln w="28575">
            <a:solidFill>
              <a:srgbClr val="068CB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xmlns="" id="{BC0CB776-B914-4952-89BD-33D138D1F314}"/>
              </a:ext>
            </a:extLst>
          </p:cNvPr>
          <p:cNvSpPr txBox="1">
            <a:spLocks/>
          </p:cNvSpPr>
          <p:nvPr/>
        </p:nvSpPr>
        <p:spPr>
          <a:xfrm>
            <a:off x="7525542" y="2968152"/>
            <a:ext cx="3986464" cy="609600"/>
          </a:xfrm>
          <a:prstGeom prst="rect">
            <a:avLst/>
          </a:prstGeom>
        </p:spPr>
        <p:txBody>
          <a:bodyPr/>
          <a:lstStyle>
            <a:lvl1pPr marL="0" indent="0" algn="l" defTabSz="608013" rtl="0" eaLnBrk="1" fontAlgn="base" hangingPunct="1"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Font typeface="Arial" charset="0"/>
              <a:defRPr sz="22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1pPr>
            <a:lvl2pPr marL="180975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ClrTx/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2pPr>
            <a:lvl3pPr marL="363538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Lucida Grande" charset="0"/>
              <a:buChar char="-"/>
              <a:defRPr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547688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728663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Lucida Grande" charset="0"/>
              <a:buChar char="-"/>
              <a:defRPr sz="16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3352018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75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33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91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BAG file contains gridded XYZ data with attribute data.</a:t>
            </a:r>
          </a:p>
        </p:txBody>
      </p:sp>
    </p:spTree>
    <p:extLst>
      <p:ext uri="{BB962C8B-B14F-4D97-AF65-F5344CB8AC3E}">
        <p14:creationId xmlns:p14="http://schemas.microsoft.com/office/powerpoint/2010/main" val="791844575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Export for 3-D Printing</a:t>
            </a:r>
          </a:p>
        </p:txBody>
      </p:sp>
      <p:pic>
        <p:nvPicPr>
          <p:cNvPr id="103426" name="Picture 2">
            <a:extLst>
              <a:ext uri="{FF2B5EF4-FFF2-40B4-BE49-F238E27FC236}">
                <a16:creationId xmlns:a16="http://schemas.microsoft.com/office/drawing/2014/main" xmlns="" id="{2F82DDE9-F04E-4F46-B4FC-72A6A28D4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71511" y="1207057"/>
            <a:ext cx="2133600" cy="205898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sp>
        <p:nvSpPr>
          <p:cNvPr id="76804" name="TextBox 4">
            <a:extLst>
              <a:ext uri="{FF2B5EF4-FFF2-40B4-BE49-F238E27FC236}">
                <a16:creationId xmlns:a16="http://schemas.microsoft.com/office/drawing/2014/main" xmlns="" id="{AF0FE2CA-5120-4BCC-96A9-FD3BBC11E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27" y="605158"/>
            <a:ext cx="5943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Most 3-D printing programs can import STL format files.</a:t>
            </a:r>
          </a:p>
          <a:p>
            <a:pPr>
              <a:defRPr/>
            </a:pPr>
            <a:endParaRPr lang="en-US" altLang="en-US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US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Export to STL requires the maximum print dimensions.  These are based on your 3-D printer’s capabilities.</a:t>
            </a:r>
          </a:p>
          <a:p>
            <a:pPr>
              <a:defRPr/>
            </a:pPr>
            <a:endParaRPr lang="en-US" altLang="en-US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US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dimensions default to a </a:t>
            </a:r>
            <a:r>
              <a:rPr lang="en-US" altLang="en-US" sz="16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MakerBot</a:t>
            </a:r>
            <a:r>
              <a:rPr lang="en-US" alt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Replicator 5</a:t>
            </a:r>
            <a:r>
              <a:rPr lang="en-US" altLang="en-US" sz="1600" b="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Gen 3-D Printer.</a:t>
            </a:r>
          </a:p>
        </p:txBody>
      </p:sp>
      <p:pic>
        <p:nvPicPr>
          <p:cNvPr id="76805" name="Picture 3">
            <a:extLst>
              <a:ext uri="{FF2B5EF4-FFF2-40B4-BE49-F238E27FC236}">
                <a16:creationId xmlns:a16="http://schemas.microsoft.com/office/drawing/2014/main" xmlns="" id="{C7A73CB7-96C4-4021-B181-89996702F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6505" y="2421040"/>
            <a:ext cx="5915025" cy="34417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8" name="TextBox 6"/>
          <p:cNvSpPr txBox="1">
            <a:spLocks noChangeArrowheads="1"/>
          </p:cNvSpPr>
          <p:nvPr/>
        </p:nvSpPr>
        <p:spPr bwMode="auto">
          <a:xfrm>
            <a:off x="8305800" y="4724401"/>
            <a:ext cx="220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what the STL file looks like (wreck) after importing it into the </a:t>
            </a:r>
            <a:r>
              <a:rPr lang="en-US" altLang="en-US" sz="1600" b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MakerBot</a:t>
            </a:r>
            <a:r>
              <a:rPr lang="en-US" altLang="en-US" sz="1600" b="0">
                <a:solidFill>
                  <a:schemeClr val="tx1">
                    <a:lumMod val="65000"/>
                    <a:lumOff val="35000"/>
                  </a:schemeClr>
                </a:solidFill>
              </a:rPr>
              <a:t> printing control program</a:t>
            </a:r>
            <a:r>
              <a:rPr lang="en-US" altLang="en-US" b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26E80201-BB3F-4E7A-8E27-0E7F57EBAF43}"/>
              </a:ext>
            </a:extLst>
          </p:cNvPr>
          <p:cNvCxnSpPr/>
          <p:nvPr/>
        </p:nvCxnSpPr>
        <p:spPr>
          <a:xfrm flipH="1">
            <a:off x="7743825" y="5432425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07317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A730585-F9C0-46DA-AD56-808903F58AB6}"/>
              </a:ext>
            </a:extLst>
          </p:cNvPr>
          <p:cNvSpPr/>
          <p:nvPr/>
        </p:nvSpPr>
        <p:spPr>
          <a:xfrm>
            <a:off x="5791200" y="1295400"/>
            <a:ext cx="4648200" cy="434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843" name="Rectangle 2"/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marL="53975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What is a TIN MODEL?</a:t>
            </a:r>
          </a:p>
        </p:txBody>
      </p:sp>
      <p:sp>
        <p:nvSpPr>
          <p:cNvPr id="15364" name="Line 4">
            <a:extLst>
              <a:ext uri="{FF2B5EF4-FFF2-40B4-BE49-F238E27FC236}">
                <a16:creationId xmlns:a16="http://schemas.microsoft.com/office/drawing/2014/main" xmlns="" id="{AA497FFC-0AC7-4DD3-B69A-6F86C4340C7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2664" y="3738563"/>
            <a:ext cx="677791" cy="462930"/>
          </a:xfrm>
          <a:prstGeom prst="line">
            <a:avLst/>
          </a:prstGeom>
          <a:noFill/>
          <a:ln w="28575">
            <a:solidFill>
              <a:schemeClr val="tx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xmlns="" id="{83BC611E-5422-4CD2-B286-8751D3A026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49921" y="2443761"/>
            <a:ext cx="352213" cy="1112074"/>
          </a:xfrm>
          <a:prstGeom prst="line">
            <a:avLst/>
          </a:prstGeom>
          <a:noFill/>
          <a:ln w="28575">
            <a:solidFill>
              <a:schemeClr val="tx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grpSp>
        <p:nvGrpSpPr>
          <p:cNvPr id="35848" name="Group 7"/>
          <p:cNvGrpSpPr>
            <a:grpSpLocks/>
          </p:cNvGrpSpPr>
          <p:nvPr/>
        </p:nvGrpSpPr>
        <p:grpSpPr bwMode="auto">
          <a:xfrm>
            <a:off x="6400800" y="1981201"/>
            <a:ext cx="3962400" cy="3205163"/>
            <a:chOff x="3024" y="1248"/>
            <a:chExt cx="2160" cy="1663"/>
          </a:xfrm>
        </p:grpSpPr>
        <p:sp>
          <p:nvSpPr>
            <p:cNvPr id="4" name="Line 9">
              <a:extLst>
                <a:ext uri="{FF2B5EF4-FFF2-40B4-BE49-F238E27FC236}">
                  <a16:creationId xmlns:a16="http://schemas.microsoft.com/office/drawing/2014/main" xmlns="" id="{7E4B2251-264D-44AB-9B81-8D4F11F5A0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2" y="1439"/>
              <a:ext cx="575" cy="98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  <p:sp>
          <p:nvSpPr>
            <p:cNvPr id="3" name="Line 8">
              <a:extLst>
                <a:ext uri="{FF2B5EF4-FFF2-40B4-BE49-F238E27FC236}">
                  <a16:creationId xmlns:a16="http://schemas.microsoft.com/office/drawing/2014/main" xmlns="" id="{33098219-1D45-49A4-8EAC-F99BF07F29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632"/>
              <a:ext cx="241" cy="528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  <p:sp>
          <p:nvSpPr>
            <p:cNvPr id="15370" name="Line 10">
              <a:extLst>
                <a:ext uri="{FF2B5EF4-FFF2-40B4-BE49-F238E27FC236}">
                  <a16:creationId xmlns:a16="http://schemas.microsoft.com/office/drawing/2014/main" xmlns="" id="{235300E8-F59A-4734-93D8-8A064E2A03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1488"/>
              <a:ext cx="432" cy="672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  <p:sp>
          <p:nvSpPr>
            <p:cNvPr id="15371" name="Line 11">
              <a:extLst>
                <a:ext uri="{FF2B5EF4-FFF2-40B4-BE49-F238E27FC236}">
                  <a16:creationId xmlns:a16="http://schemas.microsoft.com/office/drawing/2014/main" xmlns="" id="{86349211-6C7A-46FE-BF3B-14A05EA7A4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256"/>
              <a:ext cx="336" cy="528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  <p:sp>
          <p:nvSpPr>
            <p:cNvPr id="15372" name="Line 12">
              <a:extLst>
                <a:ext uri="{FF2B5EF4-FFF2-40B4-BE49-F238E27FC236}">
                  <a16:creationId xmlns:a16="http://schemas.microsoft.com/office/drawing/2014/main" xmlns="" id="{165A9C62-C843-4100-A324-7B74551FB7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0" y="2160"/>
              <a:ext cx="575" cy="49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  <p:sp>
          <p:nvSpPr>
            <p:cNvPr id="15373" name="Line 13">
              <a:extLst>
                <a:ext uri="{FF2B5EF4-FFF2-40B4-BE49-F238E27FC236}">
                  <a16:creationId xmlns:a16="http://schemas.microsoft.com/office/drawing/2014/main" xmlns="" id="{DC9CCFDE-603F-4EF0-8FE9-E587FF375C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2208"/>
              <a:ext cx="288" cy="528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  <p:sp>
          <p:nvSpPr>
            <p:cNvPr id="15374" name="Line 14">
              <a:extLst>
                <a:ext uri="{FF2B5EF4-FFF2-40B4-BE49-F238E27FC236}">
                  <a16:creationId xmlns:a16="http://schemas.microsoft.com/office/drawing/2014/main" xmlns="" id="{16889AEF-DB73-492B-81CE-E6D0A76862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2544"/>
              <a:ext cx="768" cy="241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  <p:sp>
          <p:nvSpPr>
            <p:cNvPr id="15375" name="Line 15">
              <a:extLst>
                <a:ext uri="{FF2B5EF4-FFF2-40B4-BE49-F238E27FC236}">
                  <a16:creationId xmlns:a16="http://schemas.microsoft.com/office/drawing/2014/main" xmlns="" id="{2B3A88CE-2E5F-41F5-B421-CBDAAEA74E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" y="1824"/>
              <a:ext cx="96" cy="672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  <p:sp>
          <p:nvSpPr>
            <p:cNvPr id="15376" name="Line 16">
              <a:extLst>
                <a:ext uri="{FF2B5EF4-FFF2-40B4-BE49-F238E27FC236}">
                  <a16:creationId xmlns:a16="http://schemas.microsoft.com/office/drawing/2014/main" xmlns="" id="{C78178BE-69C0-4EF3-B643-4FBE4C16C5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1824"/>
              <a:ext cx="576" cy="336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  <p:sp>
          <p:nvSpPr>
            <p:cNvPr id="15377" name="Line 17">
              <a:extLst>
                <a:ext uri="{FF2B5EF4-FFF2-40B4-BE49-F238E27FC236}">
                  <a16:creationId xmlns:a16="http://schemas.microsoft.com/office/drawing/2014/main" xmlns="" id="{BDACE52F-53AB-48F6-A1E1-90237EDA2A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32" y="1440"/>
              <a:ext cx="864" cy="336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  <p:sp>
          <p:nvSpPr>
            <p:cNvPr id="15378" name="Line 18">
              <a:extLst>
                <a:ext uri="{FF2B5EF4-FFF2-40B4-BE49-F238E27FC236}">
                  <a16:creationId xmlns:a16="http://schemas.microsoft.com/office/drawing/2014/main" xmlns="" id="{57C90405-84AA-4961-A29E-D3F5A787B1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2784"/>
              <a:ext cx="480" cy="48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  <p:sp>
          <p:nvSpPr>
            <p:cNvPr id="15379" name="Line 19">
              <a:extLst>
                <a:ext uri="{FF2B5EF4-FFF2-40B4-BE49-F238E27FC236}">
                  <a16:creationId xmlns:a16="http://schemas.microsoft.com/office/drawing/2014/main" xmlns="" id="{17CE1815-3367-480B-929D-804150999E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64" y="2256"/>
              <a:ext cx="241" cy="528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  <p:sp>
          <p:nvSpPr>
            <p:cNvPr id="15380" name="Line 20">
              <a:extLst>
                <a:ext uri="{FF2B5EF4-FFF2-40B4-BE49-F238E27FC236}">
                  <a16:creationId xmlns:a16="http://schemas.microsoft.com/office/drawing/2014/main" xmlns="" id="{75959BAF-FED9-4449-928A-CF202BF33F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632"/>
              <a:ext cx="0" cy="1152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  <p:sp>
          <p:nvSpPr>
            <p:cNvPr id="15381" name="Line 21">
              <a:extLst>
                <a:ext uri="{FF2B5EF4-FFF2-40B4-BE49-F238E27FC236}">
                  <a16:creationId xmlns:a16="http://schemas.microsoft.com/office/drawing/2014/main" xmlns="" id="{3AAD67D3-5192-487C-B128-F08A803EC1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8" y="1392"/>
              <a:ext cx="768" cy="48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  <p:sp>
          <p:nvSpPr>
            <p:cNvPr id="15382" name="Line 22">
              <a:extLst>
                <a:ext uri="{FF2B5EF4-FFF2-40B4-BE49-F238E27FC236}">
                  <a16:creationId xmlns:a16="http://schemas.microsoft.com/office/drawing/2014/main" xmlns="" id="{27CB93CE-2BFC-414D-A881-7FE8FEF31F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4" y="1440"/>
              <a:ext cx="48" cy="288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  <p:sp>
          <p:nvSpPr>
            <p:cNvPr id="15383" name="Text Box 23">
              <a:extLst>
                <a:ext uri="{FF2B5EF4-FFF2-40B4-BE49-F238E27FC236}">
                  <a16:creationId xmlns:a16="http://schemas.microsoft.com/office/drawing/2014/main" xmlns="" id="{83BD61A2-B799-45BF-BCC3-F465F42E7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440"/>
              <a:ext cx="432" cy="1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32.4</a:t>
              </a:r>
            </a:p>
          </p:txBody>
        </p:sp>
        <p:sp>
          <p:nvSpPr>
            <p:cNvPr id="15384" name="Text Box 24">
              <a:extLst>
                <a:ext uri="{FF2B5EF4-FFF2-40B4-BE49-F238E27FC236}">
                  <a16:creationId xmlns:a16="http://schemas.microsoft.com/office/drawing/2014/main" xmlns="" id="{5F613076-DBD9-4E3C-9577-BBC18F71A2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064"/>
              <a:ext cx="384" cy="1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31.5</a:t>
              </a:r>
            </a:p>
          </p:txBody>
        </p:sp>
        <p:sp>
          <p:nvSpPr>
            <p:cNvPr id="15385" name="Text Box 25">
              <a:extLst>
                <a:ext uri="{FF2B5EF4-FFF2-40B4-BE49-F238E27FC236}">
                  <a16:creationId xmlns:a16="http://schemas.microsoft.com/office/drawing/2014/main" xmlns="" id="{1D11CC89-8AB4-4E5F-8942-FE95A48B3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296"/>
              <a:ext cx="384" cy="1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33.7</a:t>
              </a:r>
            </a:p>
          </p:txBody>
        </p:sp>
        <p:sp>
          <p:nvSpPr>
            <p:cNvPr id="15386" name="Text Box 26">
              <a:extLst>
                <a:ext uri="{FF2B5EF4-FFF2-40B4-BE49-F238E27FC236}">
                  <a16:creationId xmlns:a16="http://schemas.microsoft.com/office/drawing/2014/main" xmlns="" id="{E983B7C7-3D8E-4CD9-9255-7D6CFFCE1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16"/>
              <a:ext cx="479" cy="1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32.5</a:t>
              </a:r>
            </a:p>
          </p:txBody>
        </p:sp>
        <p:sp>
          <p:nvSpPr>
            <p:cNvPr id="15387" name="Text Box 27">
              <a:extLst>
                <a:ext uri="{FF2B5EF4-FFF2-40B4-BE49-F238E27FC236}">
                  <a16:creationId xmlns:a16="http://schemas.microsoft.com/office/drawing/2014/main" xmlns="" id="{60124720-0755-48A6-8869-8CCD7AE11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640"/>
              <a:ext cx="432" cy="1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16.5</a:t>
              </a:r>
            </a:p>
          </p:txBody>
        </p:sp>
        <p:sp>
          <p:nvSpPr>
            <p:cNvPr id="15388" name="Text Box 28">
              <a:extLst>
                <a:ext uri="{FF2B5EF4-FFF2-40B4-BE49-F238E27FC236}">
                  <a16:creationId xmlns:a16="http://schemas.microsoft.com/office/drawing/2014/main" xmlns="" id="{D4CDEA29-2D5A-47D7-816E-8D1864A45A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400"/>
              <a:ext cx="480" cy="1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27.2</a:t>
              </a:r>
            </a:p>
          </p:txBody>
        </p:sp>
        <p:sp>
          <p:nvSpPr>
            <p:cNvPr id="15389" name="Text Box 29">
              <a:extLst>
                <a:ext uri="{FF2B5EF4-FFF2-40B4-BE49-F238E27FC236}">
                  <a16:creationId xmlns:a16="http://schemas.microsoft.com/office/drawing/2014/main" xmlns="" id="{BE1DB29A-F3F3-42ED-95F7-AEE3EE967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632"/>
              <a:ext cx="480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30.8</a:t>
              </a:r>
            </a:p>
          </p:txBody>
        </p:sp>
        <p:sp>
          <p:nvSpPr>
            <p:cNvPr id="15390" name="Text Box 30">
              <a:extLst>
                <a:ext uri="{FF2B5EF4-FFF2-40B4-BE49-F238E27FC236}">
                  <a16:creationId xmlns:a16="http://schemas.microsoft.com/office/drawing/2014/main" xmlns="" id="{A6AE36B0-BCB2-4BB5-A0B4-94E68AC8D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736"/>
              <a:ext cx="432" cy="1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22.6</a:t>
              </a:r>
            </a:p>
          </p:txBody>
        </p:sp>
        <p:sp>
          <p:nvSpPr>
            <p:cNvPr id="15391" name="Text Box 31">
              <a:extLst>
                <a:ext uri="{FF2B5EF4-FFF2-40B4-BE49-F238E27FC236}">
                  <a16:creationId xmlns:a16="http://schemas.microsoft.com/office/drawing/2014/main" xmlns="" id="{53B111F5-E217-4238-B43B-91D8B2A5D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1248"/>
              <a:ext cx="384" cy="1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35.2</a:t>
              </a:r>
            </a:p>
          </p:txBody>
        </p:sp>
      </p:grpSp>
      <p:sp>
        <p:nvSpPr>
          <p:cNvPr id="33" name="Rectangle 3">
            <a:extLst>
              <a:ext uri="{FF2B5EF4-FFF2-40B4-BE49-F238E27FC236}">
                <a16:creationId xmlns:a16="http://schemas.microsoft.com/office/drawing/2014/main" xmlns="" id="{90768A87-108F-451C-8CD4-0E0D9C1BEAB9}"/>
              </a:ext>
            </a:extLst>
          </p:cNvPr>
          <p:cNvSpPr txBox="1">
            <a:spLocks noChangeArrowheads="1"/>
          </p:cNvSpPr>
          <p:nvPr/>
        </p:nvSpPr>
        <p:spPr>
          <a:xfrm>
            <a:off x="355317" y="1284792"/>
            <a:ext cx="5969279" cy="4038600"/>
          </a:xfrm>
          <a:prstGeom prst="rect">
            <a:avLst/>
          </a:prstGeom>
        </p:spPr>
        <p:txBody>
          <a:bodyPr/>
          <a:lstStyle>
            <a:lvl1pPr marL="0" indent="0" algn="l" defTabSz="608013" rtl="0" eaLnBrk="1" fontAlgn="base" hangingPunct="1"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Font typeface="Arial" charset="0"/>
              <a:defRPr sz="22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1pPr>
            <a:lvl2pPr marL="180975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ClrTx/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2pPr>
            <a:lvl3pPr marL="363538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Lucida Grande" charset="0"/>
              <a:buChar char="-"/>
              <a:defRPr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547688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728663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Lucida Grande" charset="0"/>
              <a:buChar char="-"/>
              <a:defRPr sz="16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3352018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75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33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91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= Triangulated Irregular Network: </a:t>
            </a:r>
          </a:p>
          <a:p>
            <a:pPr marL="960438" lvl="1" indent="-457200"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three soundings to make a triangular ‘face’.  The faces can then be used to represent a surface.</a:t>
            </a:r>
          </a:p>
          <a:p>
            <a:pPr marL="960438" lvl="1" indent="-457200"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altLang="en-US" sz="2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TIN MODEL program in HYPACK</a:t>
            </a:r>
            <a:r>
              <a:rPr lang="en-US" altLang="en-US" baseline="30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make models from:</a:t>
            </a:r>
          </a:p>
          <a:p>
            <a:pPr marL="960438" lvl="1" indent="-457200"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XYZ Data files.</a:t>
            </a:r>
          </a:p>
          <a:p>
            <a:pPr marL="960438" lvl="1" indent="-457200"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Edited LOG files.</a:t>
            </a:r>
          </a:p>
          <a:p>
            <a:pPr marL="960438" lvl="1" indent="-457200"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 (MTX) files.</a:t>
            </a:r>
          </a:p>
          <a:p>
            <a:pPr marL="960438" lvl="1" indent="-457200"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HS2 &amp; HS2x Files</a:t>
            </a:r>
          </a:p>
        </p:txBody>
      </p:sp>
    </p:spTree>
    <p:extLst>
      <p:ext uri="{BB962C8B-B14F-4D97-AF65-F5344CB8AC3E}">
        <p14:creationId xmlns:p14="http://schemas.microsoft.com/office/powerpoint/2010/main" val="333858521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marL="53975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Delaunay Triangles</a:t>
            </a:r>
          </a:p>
        </p:txBody>
      </p:sp>
      <p:pic>
        <p:nvPicPr>
          <p:cNvPr id="36868" name="Picture 2" descr="66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61" y="1679331"/>
            <a:ext cx="4135438" cy="320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Box 4">
            <a:extLst>
              <a:ext uri="{FF2B5EF4-FFF2-40B4-BE49-F238E27FC236}">
                <a16:creationId xmlns:a16="http://schemas.microsoft.com/office/drawing/2014/main" xmlns="" id="{BF0D226A-98B0-45ED-B6FC-4BB475DC3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369" y="5100629"/>
            <a:ext cx="7391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Note:  </a:t>
            </a:r>
            <a:r>
              <a:rPr lang="en-US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you have single beam data run non-parallel up a side slope, you may want to disable the creation of Delaunay triangles.</a:t>
            </a:r>
            <a:endParaRPr lang="en-US" altLang="en-US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2847442-D0EC-4CC5-8733-B96DA245CEDF}"/>
              </a:ext>
            </a:extLst>
          </p:cNvPr>
          <p:cNvSpPr txBox="1">
            <a:spLocks noChangeArrowheads="1"/>
          </p:cNvSpPr>
          <p:nvPr/>
        </p:nvSpPr>
        <p:spPr>
          <a:xfrm>
            <a:off x="88232" y="638961"/>
            <a:ext cx="5697108" cy="4800600"/>
          </a:xfrm>
          <a:prstGeom prst="rect">
            <a:avLst/>
          </a:prstGeom>
        </p:spPr>
        <p:txBody>
          <a:bodyPr/>
          <a:lstStyle>
            <a:lvl1pPr marL="0" indent="0" algn="l" defTabSz="608013" rtl="0" eaLnBrk="1" fontAlgn="base" hangingPunct="1"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Font typeface="Arial" charset="0"/>
              <a:defRPr sz="22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1pPr>
            <a:lvl2pPr marL="180975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ClrTx/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2pPr>
            <a:lvl3pPr marL="363538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Lucida Grande" charset="0"/>
              <a:buChar char="-"/>
              <a:defRPr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547688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728663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Lucida Grande" charset="0"/>
              <a:buChar char="-"/>
              <a:defRPr sz="16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3352018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75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33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91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163">
              <a:spcAft>
                <a:spcPct val="0"/>
              </a:spcAft>
              <a:buClr>
                <a:schemeClr val="tx1"/>
              </a:buClr>
              <a:defRPr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TIN MODEL program normally makes Delaunay triangles.</a:t>
            </a:r>
          </a:p>
          <a:p>
            <a:pPr marL="411163"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"/>
              <a:defRPr/>
            </a:pPr>
            <a:endParaRPr lang="en-US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163">
              <a:spcAft>
                <a:spcPct val="0"/>
              </a:spcAft>
              <a:buClr>
                <a:schemeClr val="tx1"/>
              </a:buClr>
              <a:defRPr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Delaunay Triangles:</a:t>
            </a:r>
          </a:p>
          <a:p>
            <a:pPr marL="811213" lvl="1">
              <a:spcAft>
                <a:spcPct val="0"/>
              </a:spcAft>
              <a:buFont typeface="Wingdings" panose="05000000000000000000" pitchFamily="2" charset="2"/>
              <a:buChar char=""/>
              <a:defRPr/>
            </a:pPr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draw a circle that contains all three points of any triangle, no other point will be contained in the circle.</a:t>
            </a:r>
          </a:p>
          <a:p>
            <a:pPr marL="811213" lvl="1">
              <a:spcAft>
                <a:spcPct val="0"/>
              </a:spcAft>
              <a:buFont typeface="Wingdings" panose="05000000000000000000" pitchFamily="2" charset="2"/>
              <a:buChar char=""/>
              <a:defRPr/>
            </a:pPr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longer to generate a model.</a:t>
            </a:r>
          </a:p>
          <a:p>
            <a:pPr marL="811213" lvl="1">
              <a:spcAft>
                <a:spcPct val="0"/>
              </a:spcAft>
              <a:buFont typeface="Wingdings" panose="05000000000000000000" pitchFamily="2" charset="2"/>
              <a:buChar char=""/>
              <a:defRPr/>
            </a:pPr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Reportedly ‘more accurate’.</a:t>
            </a:r>
          </a:p>
          <a:p>
            <a:pPr marL="811213" lvl="1">
              <a:spcAft>
                <a:spcPct val="0"/>
              </a:spcAft>
              <a:buFont typeface="Wingdings" panose="05000000000000000000" pitchFamily="2" charset="2"/>
              <a:buChar char=""/>
              <a:defRPr/>
            </a:pPr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always desired…</a:t>
            </a:r>
          </a:p>
          <a:p>
            <a:pPr marL="1211263" lvl="2" indent="-190500"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"/>
              <a:defRPr/>
            </a:pPr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Disable if you run single beam lines non-perpendicular to side slopes.</a:t>
            </a:r>
          </a:p>
          <a:p>
            <a:pPr marL="1211263" lvl="2" indent="-190500"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"/>
              <a:defRPr/>
            </a:pPr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disable, click the ‘Align TIN with LNW (Single Beam Data).  </a:t>
            </a:r>
          </a:p>
          <a:p>
            <a:pPr marL="1211263" lvl="2" indent="-190500"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"/>
              <a:defRPr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need to provide </a:t>
            </a:r>
            <a:r>
              <a:rPr lang="en-US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LNW file</a:t>
            </a:r>
            <a:endParaRPr lang="en-US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1955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marL="53975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TIN MODEL: Data Export</a:t>
            </a:r>
          </a:p>
        </p:txBody>
      </p:sp>
      <p:pic>
        <p:nvPicPr>
          <p:cNvPr id="45060" name="Picture 4" descr="TIN MODEL ALL Ex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2" y="874297"/>
            <a:ext cx="5452253" cy="358967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5" descr="TIN MODEL XYZ Ex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759" y="874296"/>
            <a:ext cx="5442598" cy="358966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28B2BEBF-00AA-4755-AADB-912AF058BE06}"/>
              </a:ext>
            </a:extLst>
          </p:cNvPr>
          <p:cNvSpPr txBox="1">
            <a:spLocks/>
          </p:cNvSpPr>
          <p:nvPr/>
        </p:nvSpPr>
        <p:spPr>
          <a:xfrm>
            <a:off x="2995353" y="4463965"/>
            <a:ext cx="5827963" cy="2133600"/>
          </a:xfrm>
          <a:prstGeom prst="rect">
            <a:avLst/>
          </a:prstGeom>
        </p:spPr>
        <p:txBody>
          <a:bodyPr/>
          <a:lstStyle>
            <a:lvl1pPr marL="0" indent="0" algn="l" defTabSz="608013" rtl="0" eaLnBrk="1" fontAlgn="base" hangingPunct="1"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Font typeface="Arial" charset="0"/>
              <a:defRPr sz="22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1pPr>
            <a:lvl2pPr marL="180975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ClrTx/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2pPr>
            <a:lvl3pPr marL="363538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Lucida Grande" charset="0"/>
              <a:buChar char="-"/>
              <a:defRPr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547688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728663" indent="-180975" algn="l" defTabSz="608013" rtl="0" eaLnBrk="1" fontAlgn="base" hangingPunct="1">
              <a:spcBef>
                <a:spcPct val="0"/>
              </a:spcBef>
              <a:spcAft>
                <a:spcPts val="538"/>
              </a:spcAft>
              <a:buFont typeface="Lucida Grande" charset="0"/>
              <a:buChar char="-"/>
              <a:defRPr sz="16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3352018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75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33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91" indent="-304729" algn="l" defTabSz="60945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  <a:buClr>
                <a:schemeClr val="tx1"/>
              </a:buClr>
            </a:pPr>
            <a:r>
              <a:rPr lang="en-US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Output:</a:t>
            </a:r>
          </a:p>
          <a:p>
            <a:pPr marL="639763" lvl="1"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Edited ALL Files Along Planned Lines</a:t>
            </a:r>
          </a:p>
          <a:p>
            <a:pPr marL="639763" lvl="1"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XYZ at regular intervals.</a:t>
            </a:r>
          </a:p>
          <a:p>
            <a:pPr marL="639763" lvl="1"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XYZ Differences at regular intervals.</a:t>
            </a:r>
          </a:p>
          <a:p>
            <a:pPr marL="639763" lvl="1"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XYZ Differences at TIN MODEL vertices.</a:t>
            </a:r>
          </a:p>
          <a:p>
            <a:pPr marL="639763" lvl="1"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 (Bathymetric Attributed Grid) Surfaces</a:t>
            </a:r>
          </a:p>
        </p:txBody>
      </p:sp>
    </p:spTree>
    <p:extLst>
      <p:ext uri="{BB962C8B-B14F-4D97-AF65-F5344CB8AC3E}">
        <p14:creationId xmlns:p14="http://schemas.microsoft.com/office/powerpoint/2010/main" val="301322951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marL="53975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TIN MODEL:  Filled MTXs</a:t>
            </a:r>
          </a:p>
        </p:txBody>
      </p:sp>
      <p:pic>
        <p:nvPicPr>
          <p:cNvPr id="47108" name="Picture 4" descr="TIN MODEL Matrix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21" y="890100"/>
            <a:ext cx="3101893" cy="49661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 descr="TIN MODEL Matrix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6" y="869034"/>
            <a:ext cx="3117692" cy="497672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5486400" y="3789363"/>
            <a:ext cx="838200" cy="5334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0204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EB7D2E2-5EFF-4539-A118-1F7144205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a TIN MODEL</a:t>
            </a:r>
          </a:p>
        </p:txBody>
      </p:sp>
    </p:spTree>
    <p:extLst>
      <p:ext uri="{BB962C8B-B14F-4D97-AF65-F5344CB8AC3E}">
        <p14:creationId xmlns:p14="http://schemas.microsoft.com/office/powerpoint/2010/main" val="344501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03" y="1294929"/>
            <a:ext cx="5764212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/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marL="53975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Making a TIN Model</a:t>
            </a:r>
          </a:p>
        </p:txBody>
      </p:sp>
      <p:sp>
        <p:nvSpPr>
          <p:cNvPr id="49161" name="Line 13"/>
          <p:cNvSpPr>
            <a:spLocks noChangeShapeType="1"/>
          </p:cNvSpPr>
          <p:nvPr/>
        </p:nvSpPr>
        <p:spPr bwMode="auto">
          <a:xfrm>
            <a:off x="4158914" y="1195136"/>
            <a:ext cx="717885" cy="65224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Line 14"/>
          <p:cNvSpPr>
            <a:spLocks noChangeShapeType="1"/>
          </p:cNvSpPr>
          <p:nvPr/>
        </p:nvSpPr>
        <p:spPr bwMode="auto">
          <a:xfrm>
            <a:off x="4158914" y="2063277"/>
            <a:ext cx="717885" cy="13940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Line 15"/>
          <p:cNvSpPr>
            <a:spLocks noChangeShapeType="1"/>
          </p:cNvSpPr>
          <p:nvPr/>
        </p:nvSpPr>
        <p:spPr bwMode="auto">
          <a:xfrm flipV="1">
            <a:off x="4158914" y="2571279"/>
            <a:ext cx="717885" cy="9048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Line 16"/>
          <p:cNvSpPr>
            <a:spLocks noChangeShapeType="1"/>
          </p:cNvSpPr>
          <p:nvPr/>
        </p:nvSpPr>
        <p:spPr bwMode="auto">
          <a:xfrm flipV="1">
            <a:off x="4158915" y="2914179"/>
            <a:ext cx="554038" cy="2428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Line 17"/>
          <p:cNvSpPr>
            <a:spLocks noChangeShapeType="1"/>
          </p:cNvSpPr>
          <p:nvPr/>
        </p:nvSpPr>
        <p:spPr bwMode="auto">
          <a:xfrm flipV="1">
            <a:off x="4158914" y="3564763"/>
            <a:ext cx="886328" cy="39240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7"/>
          <p:cNvSpPr>
            <a:spLocks noChangeShapeType="1"/>
          </p:cNvSpPr>
          <p:nvPr/>
        </p:nvSpPr>
        <p:spPr bwMode="auto">
          <a:xfrm flipV="1">
            <a:off x="4158915" y="4152137"/>
            <a:ext cx="866776" cy="69402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4" name="Rectangle 11">
            <a:extLst>
              <a:ext uri="{FF2B5EF4-FFF2-40B4-BE49-F238E27FC236}">
                <a16:creationId xmlns:a16="http://schemas.microsoft.com/office/drawing/2014/main" xmlns="" id="{E84B4207-9701-4396-B407-746D57AA4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003" y="733173"/>
            <a:ext cx="23622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>
                <a:solidFill>
                  <a:srgbClr val="000000"/>
                </a:solidFill>
              </a:rPr>
              <a:t>Clears the Text Entry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2A5CB8D3-E685-4438-B048-D44F4D55ED24}"/>
              </a:ext>
            </a:extLst>
          </p:cNvPr>
          <p:cNvCxnSpPr>
            <a:cxnSpLocks/>
          </p:cNvCxnSpPr>
          <p:nvPr/>
        </p:nvCxnSpPr>
        <p:spPr>
          <a:xfrm>
            <a:off x="9092865" y="1213965"/>
            <a:ext cx="885324" cy="5336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70" name="Line 17"/>
          <p:cNvSpPr>
            <a:spLocks noChangeShapeType="1"/>
          </p:cNvSpPr>
          <p:nvPr/>
        </p:nvSpPr>
        <p:spPr bwMode="auto">
          <a:xfrm flipH="1">
            <a:off x="8197515" y="3880965"/>
            <a:ext cx="609600" cy="1666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7" name="Rectangle 10">
            <a:extLst>
              <a:ext uri="{FF2B5EF4-FFF2-40B4-BE49-F238E27FC236}">
                <a16:creationId xmlns:a16="http://schemas.microsoft.com/office/drawing/2014/main" xmlns="" id="{540CE535-CAF3-4AF3-A43E-2D2A8FCD0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540" y="3652365"/>
            <a:ext cx="19050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>
                <a:solidFill>
                  <a:srgbClr val="000000"/>
                </a:solidFill>
              </a:rPr>
              <a:t>Create Non-Delaunay Triangles</a:t>
            </a:r>
          </a:p>
        </p:txBody>
      </p:sp>
      <p:sp>
        <p:nvSpPr>
          <p:cNvPr id="39958" name="Rectangle 12">
            <a:extLst>
              <a:ext uri="{FF2B5EF4-FFF2-40B4-BE49-F238E27FC236}">
                <a16:creationId xmlns:a16="http://schemas.microsoft.com/office/drawing/2014/main" xmlns="" id="{99CB4AEE-1A62-4C61-89C1-24BB142C5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9553" y="4818958"/>
            <a:ext cx="3276600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>
                <a:solidFill>
                  <a:srgbClr val="000000"/>
                </a:solidFill>
              </a:rPr>
              <a:t>Eliminate edge triangles with a vertex less than 1º.</a:t>
            </a:r>
          </a:p>
        </p:txBody>
      </p:sp>
      <p:sp>
        <p:nvSpPr>
          <p:cNvPr id="49173" name="Line 17"/>
          <p:cNvSpPr>
            <a:spLocks noChangeShapeType="1"/>
          </p:cNvSpPr>
          <p:nvPr/>
        </p:nvSpPr>
        <p:spPr bwMode="auto">
          <a:xfrm flipH="1" flipV="1">
            <a:off x="7564103" y="4388965"/>
            <a:ext cx="342900" cy="635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4" name="TextBox 26"/>
          <p:cNvSpPr txBox="1">
            <a:spLocks noChangeArrowheads="1"/>
          </p:cNvSpPr>
          <p:nvPr/>
        </p:nvSpPr>
        <p:spPr bwMode="auto">
          <a:xfrm>
            <a:off x="3300663" y="5657376"/>
            <a:ext cx="784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Note:  </a:t>
            </a:r>
            <a:r>
              <a:rPr lang="en-US" altLang="en-US" sz="2000" b="0">
                <a:solidFill>
                  <a:schemeClr val="tx1">
                    <a:lumMod val="65000"/>
                    <a:lumOff val="35000"/>
                  </a:schemeClr>
                </a:solidFill>
              </a:rPr>
              <a:t>You can enter multiple files as your ‘Input File’.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1617B28-69CB-4A40-8E30-5E853E8F0DBE}"/>
              </a:ext>
            </a:extLst>
          </p:cNvPr>
          <p:cNvSpPr/>
          <p:nvPr/>
        </p:nvSpPr>
        <p:spPr>
          <a:xfrm>
            <a:off x="9994232" y="1712439"/>
            <a:ext cx="344905" cy="134216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0" name="Rectangle 8">
            <a:extLst>
              <a:ext uri="{FF2B5EF4-FFF2-40B4-BE49-F238E27FC236}">
                <a16:creationId xmlns:a16="http://schemas.microsoft.com/office/drawing/2014/main" xmlns="" id="{755DB237-FA0F-4E69-B8BA-A3D5D37E1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82" y="874239"/>
            <a:ext cx="3701833" cy="6445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>
                <a:solidFill>
                  <a:srgbClr val="000000"/>
                </a:solidFill>
              </a:rPr>
              <a:t>Primary Data Files </a:t>
            </a:r>
          </a:p>
          <a:p>
            <a:pPr algn="ctr">
              <a:defRPr/>
            </a:pPr>
            <a:r>
              <a:rPr lang="en-US" altLang="en-US">
                <a:solidFill>
                  <a:srgbClr val="000000"/>
                </a:solidFill>
              </a:rPr>
              <a:t>(Earlier file if reading more than one.)</a:t>
            </a:r>
          </a:p>
        </p:txBody>
      </p:sp>
      <p:sp>
        <p:nvSpPr>
          <p:cNvPr id="39941" name="Rectangle 9">
            <a:extLst>
              <a:ext uri="{FF2B5EF4-FFF2-40B4-BE49-F238E27FC236}">
                <a16:creationId xmlns:a16="http://schemas.microsoft.com/office/drawing/2014/main" xmlns="" id="{79034938-9507-44A1-BB7D-61A5B5991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80" y="1712439"/>
            <a:ext cx="3701835" cy="6445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>
                <a:solidFill>
                  <a:srgbClr val="000000"/>
                </a:solidFill>
              </a:rPr>
              <a:t>Second Data Files </a:t>
            </a:r>
          </a:p>
          <a:p>
            <a:pPr algn="ctr">
              <a:defRPr/>
            </a:pPr>
            <a:r>
              <a:rPr lang="en-US" altLang="en-US">
                <a:solidFill>
                  <a:srgbClr val="000000"/>
                </a:solidFill>
              </a:rPr>
              <a:t>(Later file if reading more than one.)</a:t>
            </a:r>
          </a:p>
        </p:txBody>
      </p:sp>
      <p:sp>
        <p:nvSpPr>
          <p:cNvPr id="39942" name="Rectangle 10">
            <a:extLst>
              <a:ext uri="{FF2B5EF4-FFF2-40B4-BE49-F238E27FC236}">
                <a16:creationId xmlns:a16="http://schemas.microsoft.com/office/drawing/2014/main" xmlns="" id="{24F44965-91E9-4E83-8611-B61ABACED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80" y="2431287"/>
            <a:ext cx="3701835" cy="4590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>
                <a:solidFill>
                  <a:srgbClr val="000000"/>
                </a:solidFill>
              </a:rPr>
              <a:t>LNW File for Volumes or Export Along Line</a:t>
            </a:r>
          </a:p>
        </p:txBody>
      </p:sp>
      <p:sp>
        <p:nvSpPr>
          <p:cNvPr id="39943" name="Rectangle 11">
            <a:extLst>
              <a:ext uri="{FF2B5EF4-FFF2-40B4-BE49-F238E27FC236}">
                <a16:creationId xmlns:a16="http://schemas.microsoft.com/office/drawing/2014/main" xmlns="" id="{6915A9BC-981A-4811-9E03-E266A53D0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80" y="3054599"/>
            <a:ext cx="3701835" cy="2929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>
                <a:solidFill>
                  <a:srgbClr val="000000"/>
                </a:solidFill>
              </a:rPr>
              <a:t>CHN File for Volumes</a:t>
            </a:r>
          </a:p>
        </p:txBody>
      </p:sp>
      <p:sp>
        <p:nvSpPr>
          <p:cNvPr id="39944" name="Rectangle 12">
            <a:extLst>
              <a:ext uri="{FF2B5EF4-FFF2-40B4-BE49-F238E27FC236}">
                <a16:creationId xmlns:a16="http://schemas.microsoft.com/office/drawing/2014/main" xmlns="" id="{7ED64083-E27D-4C03-8F31-A1EF8122B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80" y="3726688"/>
            <a:ext cx="3701835" cy="5273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>
                <a:solidFill>
                  <a:srgbClr val="000000"/>
                </a:solidFill>
              </a:rPr>
              <a:t>Maximum connection distance between data points.</a:t>
            </a:r>
          </a:p>
        </p:txBody>
      </p:sp>
      <p:sp>
        <p:nvSpPr>
          <p:cNvPr id="39952" name="Rectangle 12">
            <a:extLst>
              <a:ext uri="{FF2B5EF4-FFF2-40B4-BE49-F238E27FC236}">
                <a16:creationId xmlns:a16="http://schemas.microsoft.com/office/drawing/2014/main" xmlns="" id="{309F90AD-1439-4E7D-BACB-9B69250AA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62" y="4661725"/>
            <a:ext cx="3779291" cy="5273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>
                <a:solidFill>
                  <a:srgbClr val="000000"/>
                </a:solidFill>
              </a:rPr>
              <a:t>Mode inherited from GEODETIC PARAMETERS</a:t>
            </a:r>
          </a:p>
        </p:txBody>
      </p:sp>
    </p:spTree>
    <p:extLst>
      <p:ext uri="{BB962C8B-B14F-4D97-AF65-F5344CB8AC3E}">
        <p14:creationId xmlns:p14="http://schemas.microsoft.com/office/powerpoint/2010/main" val="231726006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T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539" y="1960563"/>
            <a:ext cx="2398713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marL="53975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TIN Max Side</a:t>
            </a:r>
          </a:p>
        </p:txBody>
      </p:sp>
      <p:pic>
        <p:nvPicPr>
          <p:cNvPr id="51205" name="Picture 5" descr="TM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1955801"/>
            <a:ext cx="2738437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8"/>
          <p:cNvSpPr>
            <a:spLocks noChangeArrowheads="1"/>
          </p:cNvSpPr>
          <p:nvPr/>
        </p:nvSpPr>
        <p:spPr bwMode="auto">
          <a:xfrm>
            <a:off x="1163593" y="4648200"/>
            <a:ext cx="2209800" cy="609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TIN MAX SIDE = 25</a:t>
            </a:r>
          </a:p>
        </p:txBody>
      </p:sp>
      <p:sp>
        <p:nvSpPr>
          <p:cNvPr id="51207" name="Rectangle 9"/>
          <p:cNvSpPr>
            <a:spLocks noChangeArrowheads="1"/>
          </p:cNvSpPr>
          <p:nvPr/>
        </p:nvSpPr>
        <p:spPr bwMode="auto">
          <a:xfrm>
            <a:off x="6400800" y="4648200"/>
            <a:ext cx="2114550" cy="609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TIN MAX SIDE = 100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5ABB1988-08B4-4618-A575-F3C82D53C917}"/>
              </a:ext>
            </a:extLst>
          </p:cNvPr>
          <p:cNvSpPr/>
          <p:nvPr/>
        </p:nvSpPr>
        <p:spPr>
          <a:xfrm rot="18035742">
            <a:off x="4379913" y="3649663"/>
            <a:ext cx="685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xmlns="" id="{1F697AF5-A85A-428F-B45C-064F3EF2A2C8}"/>
              </a:ext>
            </a:extLst>
          </p:cNvPr>
          <p:cNvSpPr/>
          <p:nvPr/>
        </p:nvSpPr>
        <p:spPr>
          <a:xfrm rot="19276286">
            <a:off x="8953257" y="3732128"/>
            <a:ext cx="1038216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1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0" y="1408114"/>
            <a:ext cx="2338387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22401"/>
            <a:ext cx="23114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88E1BF-3336-476A-9AE8-A429128EE719}"/>
              </a:ext>
            </a:extLst>
          </p:cNvPr>
          <p:cNvSpPr txBox="1"/>
          <p:nvPr/>
        </p:nvSpPr>
        <p:spPr>
          <a:xfrm>
            <a:off x="2268493" y="786063"/>
            <a:ext cx="970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General rule of thumb, use 150% of your line spacing or cell size when making a TIN MODEL</a:t>
            </a:r>
          </a:p>
        </p:txBody>
      </p:sp>
    </p:spTree>
    <p:extLst>
      <p:ext uri="{BB962C8B-B14F-4D97-AF65-F5344CB8AC3E}">
        <p14:creationId xmlns:p14="http://schemas.microsoft.com/office/powerpoint/2010/main" val="2091610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Jerrys Theme">
  <a:themeElements>
    <a:clrScheme name="Xylem">
      <a:dk1>
        <a:sysClr val="windowText" lastClr="000000"/>
      </a:dk1>
      <a:lt1>
        <a:sysClr val="window" lastClr="FFFFFF"/>
      </a:lt1>
      <a:dk2>
        <a:srgbClr val="008C95"/>
      </a:dk2>
      <a:lt2>
        <a:srgbClr val="0085AD"/>
      </a:lt2>
      <a:accent1>
        <a:srgbClr val="009A44"/>
      </a:accent1>
      <a:accent2>
        <a:srgbClr val="0072CE"/>
      </a:accent2>
      <a:accent3>
        <a:srgbClr val="615E9B"/>
      </a:accent3>
      <a:accent4>
        <a:srgbClr val="E57200"/>
      </a:accent4>
      <a:accent5>
        <a:srgbClr val="BF0D3E"/>
      </a:accent5>
      <a:accent6>
        <a:srgbClr val="001A70"/>
      </a:accent6>
      <a:hlink>
        <a:srgbClr val="7A6855"/>
      </a:hlink>
      <a:folHlink>
        <a:srgbClr val="0085A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errys Theme" id="{34DCF403-205E-4DCF-9EAF-A8EEA50C4074}" vid="{F5A2F787-8A64-4E85-AD44-6651DC6A51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382AE6178ED54FB088AFCCFF3742D5" ma:contentTypeVersion="15" ma:contentTypeDescription="Create a new document." ma:contentTypeScope="" ma:versionID="6e6a18a447b1f1d1e31faa64d873d6c6">
  <xsd:schema xmlns:xsd="http://www.w3.org/2001/XMLSchema" xmlns:xs="http://www.w3.org/2001/XMLSchema" xmlns:p="http://schemas.microsoft.com/office/2006/metadata/properties" xmlns:ns2="24a8e0cc-0db5-4542-95ff-113fbb9da4d2" xmlns:ns3="http://schemas.microsoft.com/sharepoint/v4" xmlns:ns4="10a023fd-628c-4b7c-aec2-a17c8104e729" targetNamespace="http://schemas.microsoft.com/office/2006/metadata/properties" ma:root="true" ma:fieldsID="4cd4662af577c8bff5d9b5caaea07cc5" ns2:_="" ns3:_="" ns4:_="">
    <xsd:import namespace="24a8e0cc-0db5-4542-95ff-113fbb9da4d2"/>
    <xsd:import namespace="http://schemas.microsoft.com/sharepoint/v4"/>
    <xsd:import namespace="10a023fd-628c-4b7c-aec2-a17c8104e7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3:IconOverlay" minOccurs="0"/>
                <xsd:element ref="ns4:SharedWithUsers" minOccurs="0"/>
                <xsd:element ref="ns4:SharedWithDetail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8e0cc-0db5-4542-95ff-113fbb9da4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934200a-e575-48ad-97ba-4b0c9caf94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4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023fd-628c-4b7c-aec2-a17c8104e72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ea79faac-8985-4fc8-8ddf-db27648643c5}" ma:internalName="TaxCatchAll" ma:showField="CatchAllData" ma:web="10a023fd-628c-4b7c-aec2-a17c8104e7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lcf76f155ced4ddcb4097134ff3c332f xmlns="24a8e0cc-0db5-4542-95ff-113fbb9da4d2">
      <Terms xmlns="http://schemas.microsoft.com/office/infopath/2007/PartnerControls"/>
    </lcf76f155ced4ddcb4097134ff3c332f>
    <TaxCatchAll xmlns="10a023fd-628c-4b7c-aec2-a17c8104e729" xsi:nil="true"/>
  </documentManagement>
</p:properties>
</file>

<file path=customXml/itemProps1.xml><?xml version="1.0" encoding="utf-8"?>
<ds:datastoreItem xmlns:ds="http://schemas.openxmlformats.org/officeDocument/2006/customXml" ds:itemID="{128B2FD3-0A85-487E-88F9-90E062C321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6354D1-1D7E-4CF2-9E38-40CF63F7B472}"/>
</file>

<file path=customXml/itemProps3.xml><?xml version="1.0" encoding="utf-8"?>
<ds:datastoreItem xmlns:ds="http://schemas.openxmlformats.org/officeDocument/2006/customXml" ds:itemID="{F5A39C75-4D82-4441-8B7A-F7E095CCCEF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Jerrys Theme</Template>
  <TotalTime>45</TotalTime>
  <Words>915</Words>
  <Application>Microsoft Office PowerPoint</Application>
  <PresentationFormat>Widescreen</PresentationFormat>
  <Paragraphs>196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Lucida Grande</vt:lpstr>
      <vt:lpstr>Wingdings</vt:lpstr>
      <vt:lpstr>ヒラギノ角ゴ Pro W3</vt:lpstr>
      <vt:lpstr>Jerrys Theme</vt:lpstr>
      <vt:lpstr>TIN MODEL </vt:lpstr>
      <vt:lpstr>Objectives of this session</vt:lpstr>
      <vt:lpstr>What is a TIN MODEL?</vt:lpstr>
      <vt:lpstr>Delaunay Triangles</vt:lpstr>
      <vt:lpstr>TIN MODEL: Data Export</vt:lpstr>
      <vt:lpstr>TIN MODEL:  Filled MTXs</vt:lpstr>
      <vt:lpstr>Making a TIN MODEL</vt:lpstr>
      <vt:lpstr>Making a TIN Model</vt:lpstr>
      <vt:lpstr>TIN Max Side</vt:lpstr>
      <vt:lpstr>Align TIN with LNW</vt:lpstr>
      <vt:lpstr>Removing Narrow Triangles</vt:lpstr>
      <vt:lpstr>Sample TIN MODEL</vt:lpstr>
      <vt:lpstr>Vertical Exaggerations</vt:lpstr>
      <vt:lpstr>Exporting from  TIN MODEL</vt:lpstr>
      <vt:lpstr>TIN MODEL:  Export</vt:lpstr>
      <vt:lpstr>Improving Your Contours: Use Sorted Data</vt:lpstr>
      <vt:lpstr>DXF Contour Options</vt:lpstr>
      <vt:lpstr>Improving Your Contours:  Minimum Leg</vt:lpstr>
      <vt:lpstr>Export Data Along Planned Lines</vt:lpstr>
      <vt:lpstr>Exporting Data Along a Planned Line</vt:lpstr>
      <vt:lpstr>Exporting Along a Planned Line:  DXF Format</vt:lpstr>
      <vt:lpstr>BAG File:  (Bathymetry Attributed Grid)</vt:lpstr>
      <vt:lpstr>Export for 3-D Printing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MODEL</dc:title>
  <dc:creator>Knisley, Jerry - Xylem</dc:creator>
  <cp:lastModifiedBy>Liu, Caroline - Xylem</cp:lastModifiedBy>
  <cp:revision>7</cp:revision>
  <dcterms:created xsi:type="dcterms:W3CDTF">2020-12-03T18:39:50Z</dcterms:created>
  <dcterms:modified xsi:type="dcterms:W3CDTF">2021-12-23T22:23:12Z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0x010100FE382AE6178ED54FB088AFCCFF3742D5</vt:lpwstr>
  </property>
</Properties>
</file>