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73"/>
  </p:notesMasterIdLst>
  <p:handoutMasterIdLst>
    <p:handoutMasterId r:id="rId74"/>
  </p:handoutMasterIdLst>
  <p:sldIdLst>
    <p:sldId id="293" r:id="rId3"/>
    <p:sldId id="352" r:id="rId4"/>
    <p:sldId id="349" r:id="rId5"/>
    <p:sldId id="297" r:id="rId6"/>
    <p:sldId id="353" r:id="rId7"/>
    <p:sldId id="351" r:id="rId8"/>
    <p:sldId id="358" r:id="rId9"/>
    <p:sldId id="355" r:id="rId10"/>
    <p:sldId id="356" r:id="rId11"/>
    <p:sldId id="357" r:id="rId12"/>
    <p:sldId id="359" r:id="rId13"/>
    <p:sldId id="360" r:id="rId14"/>
    <p:sldId id="361" r:id="rId15"/>
    <p:sldId id="362" r:id="rId16"/>
    <p:sldId id="370" r:id="rId17"/>
    <p:sldId id="363" r:id="rId18"/>
    <p:sldId id="364" r:id="rId19"/>
    <p:sldId id="365" r:id="rId20"/>
    <p:sldId id="366" r:id="rId21"/>
    <p:sldId id="377" r:id="rId22"/>
    <p:sldId id="367" r:id="rId23"/>
    <p:sldId id="368" r:id="rId24"/>
    <p:sldId id="369" r:id="rId25"/>
    <p:sldId id="375" r:id="rId26"/>
    <p:sldId id="371" r:id="rId27"/>
    <p:sldId id="372" r:id="rId28"/>
    <p:sldId id="373" r:id="rId29"/>
    <p:sldId id="374" r:id="rId30"/>
    <p:sldId id="378" r:id="rId31"/>
    <p:sldId id="379" r:id="rId32"/>
    <p:sldId id="380" r:id="rId33"/>
    <p:sldId id="381" r:id="rId34"/>
    <p:sldId id="382" r:id="rId35"/>
    <p:sldId id="383" r:id="rId36"/>
    <p:sldId id="384" r:id="rId37"/>
    <p:sldId id="385" r:id="rId38"/>
    <p:sldId id="386" r:id="rId39"/>
    <p:sldId id="387" r:id="rId40"/>
    <p:sldId id="388" r:id="rId41"/>
    <p:sldId id="389" r:id="rId42"/>
    <p:sldId id="390" r:id="rId43"/>
    <p:sldId id="391" r:id="rId44"/>
    <p:sldId id="392" r:id="rId45"/>
    <p:sldId id="393" r:id="rId46"/>
    <p:sldId id="394" r:id="rId47"/>
    <p:sldId id="395" r:id="rId48"/>
    <p:sldId id="396" r:id="rId49"/>
    <p:sldId id="397" r:id="rId50"/>
    <p:sldId id="398" r:id="rId51"/>
    <p:sldId id="399" r:id="rId52"/>
    <p:sldId id="400" r:id="rId53"/>
    <p:sldId id="401" r:id="rId54"/>
    <p:sldId id="402" r:id="rId55"/>
    <p:sldId id="403" r:id="rId56"/>
    <p:sldId id="404" r:id="rId57"/>
    <p:sldId id="405" r:id="rId58"/>
    <p:sldId id="406" r:id="rId59"/>
    <p:sldId id="407" r:id="rId60"/>
    <p:sldId id="408" r:id="rId61"/>
    <p:sldId id="409" r:id="rId62"/>
    <p:sldId id="410" r:id="rId63"/>
    <p:sldId id="411" r:id="rId64"/>
    <p:sldId id="412" r:id="rId65"/>
    <p:sldId id="413" r:id="rId66"/>
    <p:sldId id="414" r:id="rId67"/>
    <p:sldId id="415" r:id="rId68"/>
    <p:sldId id="416" r:id="rId69"/>
    <p:sldId id="417" r:id="rId70"/>
    <p:sldId id="418" r:id="rId71"/>
    <p:sldId id="376" r:id="rId7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5"/>
      <p:bold r:id="rId76"/>
      <p:italic r:id="rId77"/>
      <p:boldItalic r:id="rId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201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font" Target="fonts/font2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4.fntdata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font" Target="fonts/font3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FA869-9319-4338-AF54-2735E46F1DFD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AA4D-0D70-493C-908B-27002ACF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1E99-A520-4C47-9280-7BE61E96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37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 dirty="0"/>
              <a:t>Беспилотные аппараты в HYPACK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56936" y="3036948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89B836AE-4A36-48C5-9D90-D5CA07B172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19" b="3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419574"/>
            <a:ext cx="8417116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Сбор данных съемки с помощью автономных аппаратов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75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Планирование миссии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0094" y="1249680"/>
            <a:ext cx="79781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Автопилот работает в планировании миссии для навигации, управления и сбора данных автономно - не нужно участие оператора!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Драйверы используют стандартные команды навигационного GPS для связи между GPS, автономным аппаратом и автопилотом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 позиции, высоте, состоянии системы</a:t>
            </a:r>
          </a:p>
          <a:p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" y="2744806"/>
            <a:ext cx="2783838" cy="3518098"/>
          </a:xfrm>
          <a:prstGeom prst="rect">
            <a:avLst/>
          </a:prstGeom>
          <a:ln w="12700">
            <a:solidFill>
              <a:schemeClr val="bg2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402" y="3485553"/>
            <a:ext cx="2227733" cy="3099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9240" y="2650932"/>
            <a:ext cx="3411371" cy="341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86386" y="2868354"/>
            <a:ext cx="225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Интерфейс автопилота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2836" y="3641277"/>
            <a:ext cx="323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Пример системы позиционирования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4964430" y="3200041"/>
            <a:ext cx="114300" cy="5562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636520" y="3165156"/>
            <a:ext cx="457200" cy="2887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878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Адаптивное планирование галсов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12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7" y="1307253"/>
            <a:ext cx="6571976" cy="497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7030085" y="1641792"/>
            <a:ext cx="1646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AutoLines.dll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76143" y="2185141"/>
            <a:ext cx="211391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 СЪЕМКА отслеживает покрытие МЛЭС во время записи данных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2. По окончании записи генерируется новый галс.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3. При включении записи новая трековая линия начинается с противоположной стороны судна.</a:t>
            </a:r>
          </a:p>
          <a:p>
            <a:endParaRPr lang="ru-RU" altLang="en-US" sz="1400" dirty="0"/>
          </a:p>
          <a:p>
            <a:endParaRPr lang="ru-RU" altLang="en-US" sz="1400" dirty="0"/>
          </a:p>
          <a:p>
            <a:pPr marL="342900" indent="-342900" algn="l" rtl="0">
              <a:buAutoNum type="arabicPeriod"/>
            </a:pPr>
            <a:endParaRPr lang="ru-RU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1711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Удаленный Просмотр Платформ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13</a:t>
            </a:fld>
            <a:endParaRPr lang="ru-RU"/>
          </a:p>
        </p:txBody>
      </p:sp>
      <p:pic>
        <p:nvPicPr>
          <p:cNvPr id="4" name="Picture 2" descr="C:\Users\vpradith\Downloads\1-SALES_WORKING\Unmanned Boat Stuff\Remote_Web_View_Example.png"/>
          <p:cNvPicPr>
            <a:picLocks noChangeAspect="1" noChangeArrowheads="1"/>
          </p:cNvPicPr>
          <p:nvPr/>
        </p:nvPicPr>
        <p:blipFill rotWithShape="1">
          <a:blip r:embed="rId2"/>
          <a:srcRect t="263" b="26249"/>
          <a:stretch/>
        </p:blipFill>
        <p:spPr>
          <a:xfrm>
            <a:off x="5303519" y="1534979"/>
            <a:ext cx="3601403" cy="4705166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324280" y="1181100"/>
            <a:ext cx="4691062" cy="4691063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Выполняйте мониторинг и взаимодействуйте с беспилотными аппаратами используя инструменты управления HYPACK.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79425" lvl="1" indent="-342900"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Мониторинг позиции аппарата</a:t>
            </a:r>
          </a:p>
          <a:p>
            <a:pPr marL="479425" lvl="1" indent="-342900"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записью вручную</a:t>
            </a:r>
          </a:p>
          <a:p>
            <a:pPr marL="479425" lvl="1" indent="-342900" algn="l" rtl="0"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использовать любое устройство с выходом в Интернет</a:t>
            </a:r>
          </a:p>
          <a:p>
            <a:pPr marL="479425" lvl="1" indent="-342900"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смартфоны, планшеты, ПК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Управляемый доступ и безопасный вид</a:t>
            </a:r>
          </a:p>
        </p:txBody>
      </p:sp>
    </p:spTree>
    <p:extLst>
      <p:ext uri="{BB962C8B-B14F-4D97-AF65-F5344CB8AC3E}">
        <p14:creationId xmlns:p14="http://schemas.microsoft.com/office/powerpoint/2010/main" val="3118940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Топографического Лазера (LiDAR) в реальном времени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0040" y="14859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3-D визуализация данных, включая облако точек от лазерных датчиков, установленных на БПЛА.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2580752"/>
            <a:ext cx="5989320" cy="3207468"/>
          </a:xfrm>
          <a:prstGeom prst="rect">
            <a:avLst/>
          </a:prstGeom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9" t="-2" r="4709" b="-2"/>
          <a:stretch>
            <a:fillRect/>
          </a:stretch>
        </p:blipFill>
        <p:spPr bwMode="auto">
          <a:xfrm>
            <a:off x="6309360" y="1723270"/>
            <a:ext cx="2781300" cy="30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40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Сбор данных о качестве воды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020" y="1754980"/>
            <a:ext cx="6240780" cy="42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8807" y="1348580"/>
            <a:ext cx="23317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HYPACK можно выполнять сбор данных о качестве воды от датчиков YSI EXO или зонда 6660 с помощью драйвера ysi6660.dll или ysiexo.dll.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Подходит при исследованиях с помощью надводных беспилотных аппаратов и потенциально БПЛА</a:t>
            </a:r>
          </a:p>
        </p:txBody>
      </p:sp>
    </p:spTree>
    <p:extLst>
      <p:ext uri="{BB962C8B-B14F-4D97-AF65-F5344CB8AC3E}">
        <p14:creationId xmlns:p14="http://schemas.microsoft.com/office/powerpoint/2010/main" val="1963344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72" y="2392680"/>
            <a:ext cx="985570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Обработка данных </a:t>
            </a:r>
            <a:r>
              <a:rPr lang="ru-RU"/>
              <a:t/>
            </a:r>
            <a:br>
              <a:rPr lang="ru-RU"/>
            </a:br>
            <a:r>
              <a:rPr lang="ru-RU" b="0" i="0" u="none" baseline="0"/>
              <a:t>автономных аппаратов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14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Преобразователь Данных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  <p:sp>
        <p:nvSpPr>
          <p:cNvPr id="4" name="Content Placeholder 43"/>
          <p:cNvSpPr txBox="1">
            <a:spLocks/>
          </p:cNvSpPr>
          <p:nvPr/>
        </p:nvSpPr>
        <p:spPr>
          <a:xfrm>
            <a:off x="218282" y="1181989"/>
            <a:ext cx="8458200" cy="1371600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Преобразователь Данных может конвертировать данные ГБО и МЛЭС для их последующей обработки. Данные лазерной съемки LIDAR от БПЛА можно записывать в формате HYPACK (HSX).</a:t>
            </a:r>
            <a:endParaRPr lang="ru-RU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Идеальный инструмент для БПЛА, способный записывать данные в один из стандартных форматов.</a:t>
            </a:r>
          </a:p>
        </p:txBody>
      </p:sp>
      <p:sp>
        <p:nvSpPr>
          <p:cNvPr id="5" name="TextBox 27"/>
          <p:cNvSpPr txBox="1">
            <a:spLocks noChangeArrowheads="1"/>
          </p:cNvSpPr>
          <p:nvPr/>
        </p:nvSpPr>
        <p:spPr bwMode="auto">
          <a:xfrm>
            <a:off x="469583" y="2697787"/>
            <a:ext cx="2963862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3" rIns="91427" bIns="45713">
            <a:spAutoFit/>
          </a:bodyPr>
          <a:lstStyle/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EDGETECH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JSTAR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KLEIN SDF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ODOM TDY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CMAX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MARINE SONIC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IMAGENEX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ELAC HYDROSTAR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KONGSBERG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ОБЩИЙ ФОРМАТ (GSF)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APPLIED SIGNAL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SWATHplus.</a:t>
            </a:r>
            <a:endParaRPr lang="ru-RU" sz="1050" dirty="0">
              <a:latin typeface="Arial" charset="0"/>
            </a:endParaRP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KRAKEN TIL</a:t>
            </a:r>
          </a:p>
          <a:p>
            <a:pPr algn="ctr" rtl="0">
              <a:spcAft>
                <a:spcPts val="600"/>
              </a:spcAft>
              <a:defRPr/>
            </a:pPr>
            <a:r>
              <a:rPr lang="ru-RU" sz="1050" b="0" i="0" u="none" baseline="0">
                <a:latin typeface="Arial" charset="0"/>
              </a:rPr>
              <a:t>Файлы XTF от других программ</a:t>
            </a:r>
          </a:p>
        </p:txBody>
      </p:sp>
      <p:grpSp>
        <p:nvGrpSpPr>
          <p:cNvPr id="6" name="Gruppieren 42"/>
          <p:cNvGrpSpPr>
            <a:grpSpLocks/>
          </p:cNvGrpSpPr>
          <p:nvPr/>
        </p:nvGrpSpPr>
        <p:grpSpPr bwMode="auto">
          <a:xfrm>
            <a:off x="3665538" y="2816056"/>
            <a:ext cx="4862513" cy="2968625"/>
            <a:chOff x="1378742" y="2245519"/>
            <a:chExt cx="7102154" cy="4572000"/>
          </a:xfrm>
        </p:grpSpPr>
        <p:sp>
          <p:nvSpPr>
            <p:cNvPr id="7" name="Rounded Rectangle 6"/>
            <p:cNvSpPr/>
            <p:nvPr/>
          </p:nvSpPr>
          <p:spPr>
            <a:xfrm>
              <a:off x="2825607" y="3883615"/>
              <a:ext cx="3090816" cy="1753007"/>
            </a:xfrm>
            <a:prstGeom prst="round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20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ПРЕОБРАЗОВАТЕЛЬ ДАННЫХ</a:t>
              </a:r>
            </a:p>
          </p:txBody>
        </p:sp>
        <p:sp>
          <p:nvSpPr>
            <p:cNvPr id="8" name="Rounded Rectangle 9"/>
            <p:cNvSpPr/>
            <p:nvPr/>
          </p:nvSpPr>
          <p:spPr>
            <a:xfrm>
              <a:off x="1378743" y="4113438"/>
              <a:ext cx="762849" cy="378962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1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MST</a:t>
              </a:r>
              <a:endPara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Rounded Rectangle 10"/>
            <p:cNvSpPr/>
            <p:nvPr/>
          </p:nvSpPr>
          <p:spPr>
            <a:xfrm>
              <a:off x="1378743" y="4646430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XSЕ</a:t>
              </a:r>
            </a:p>
          </p:txBody>
        </p:sp>
        <p:sp>
          <p:nvSpPr>
            <p:cNvPr id="10" name="Rounded Rectangle 11"/>
            <p:cNvSpPr/>
            <p:nvPr/>
          </p:nvSpPr>
          <p:spPr>
            <a:xfrm>
              <a:off x="1378743" y="5179423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83P</a:t>
              </a:r>
            </a:p>
          </p:txBody>
        </p:sp>
        <p:sp>
          <p:nvSpPr>
            <p:cNvPr id="11" name="Rounded Rectangle 12"/>
            <p:cNvSpPr/>
            <p:nvPr/>
          </p:nvSpPr>
          <p:spPr>
            <a:xfrm>
              <a:off x="3440059" y="2247963"/>
              <a:ext cx="762850" cy="378963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SDF</a:t>
              </a:r>
            </a:p>
          </p:txBody>
        </p:sp>
        <p:sp>
          <p:nvSpPr>
            <p:cNvPr id="12" name="Rounded Rectangle 14"/>
            <p:cNvSpPr/>
            <p:nvPr/>
          </p:nvSpPr>
          <p:spPr>
            <a:xfrm>
              <a:off x="6454359" y="3944737"/>
              <a:ext cx="2026537" cy="1603867"/>
            </a:xfrm>
            <a:prstGeom prst="roundRect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2000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HYPACK</a:t>
              </a:r>
              <a:r>
                <a:rPr lang="ru-RU" sz="1800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Файл</a:t>
              </a:r>
              <a:endPara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3" name="Straight Arrow Connector 19"/>
            <p:cNvCxnSpPr/>
            <p:nvPr/>
          </p:nvCxnSpPr>
          <p:spPr>
            <a:xfrm flipV="1">
              <a:off x="2141592" y="4340814"/>
              <a:ext cx="684015" cy="244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20"/>
            <p:cNvCxnSpPr/>
            <p:nvPr/>
          </p:nvCxnSpPr>
          <p:spPr>
            <a:xfrm flipV="1">
              <a:off x="2141592" y="4798015"/>
              <a:ext cx="684015" cy="244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21"/>
            <p:cNvCxnSpPr/>
            <p:nvPr/>
          </p:nvCxnSpPr>
          <p:spPr>
            <a:xfrm flipV="1">
              <a:off x="2141592" y="5331008"/>
              <a:ext cx="684015" cy="244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22"/>
            <p:cNvCxnSpPr/>
            <p:nvPr/>
          </p:nvCxnSpPr>
          <p:spPr>
            <a:xfrm flipV="1">
              <a:off x="3284708" y="5636622"/>
              <a:ext cx="0" cy="61123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23"/>
            <p:cNvCxnSpPr>
              <a:cxnSpLocks noChangeShapeType="1"/>
            </p:cNvCxnSpPr>
            <p:nvPr/>
          </p:nvCxnSpPr>
          <p:spPr bwMode="auto">
            <a:xfrm>
              <a:off x="5931272" y="4798219"/>
              <a:ext cx="533400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Rounded Rectangle 12"/>
            <p:cNvSpPr/>
            <p:nvPr/>
          </p:nvSpPr>
          <p:spPr>
            <a:xfrm>
              <a:off x="2902123" y="6245408"/>
              <a:ext cx="762850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XTF</a:t>
              </a:r>
            </a:p>
          </p:txBody>
        </p:sp>
        <p:sp>
          <p:nvSpPr>
            <p:cNvPr id="19" name="Rounded Rectangle 12"/>
            <p:cNvSpPr/>
            <p:nvPr/>
          </p:nvSpPr>
          <p:spPr>
            <a:xfrm>
              <a:off x="4413910" y="2247963"/>
              <a:ext cx="762850" cy="378963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1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CM2</a:t>
              </a:r>
              <a:endPara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Rounded Rectangle 12"/>
            <p:cNvSpPr/>
            <p:nvPr/>
          </p:nvSpPr>
          <p:spPr>
            <a:xfrm>
              <a:off x="2445341" y="2245519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JSF</a:t>
              </a:r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2140743" y="3102769"/>
              <a:ext cx="1066800" cy="7810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7"/>
            <p:cNvSpPr>
              <a:spLocks noChangeShapeType="1"/>
            </p:cNvSpPr>
            <p:nvPr/>
          </p:nvSpPr>
          <p:spPr bwMode="auto">
            <a:xfrm>
              <a:off x="3009106" y="2718594"/>
              <a:ext cx="396875" cy="1106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 flipH="1">
              <a:off x="3817143" y="2718594"/>
              <a:ext cx="6350" cy="1106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cxnSp>
          <p:nvCxnSpPr>
            <p:cNvPr id="24" name="Straight Arrow Connector 22"/>
            <p:cNvCxnSpPr/>
            <p:nvPr/>
          </p:nvCxnSpPr>
          <p:spPr>
            <a:xfrm flipV="1">
              <a:off x="4121755" y="5636622"/>
              <a:ext cx="0" cy="61123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2"/>
            <p:cNvCxnSpPr/>
            <p:nvPr/>
          </p:nvCxnSpPr>
          <p:spPr>
            <a:xfrm flipV="1">
              <a:off x="4998221" y="5636622"/>
              <a:ext cx="0" cy="61123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ounded Rectangle 7"/>
            <p:cNvSpPr/>
            <p:nvPr/>
          </p:nvSpPr>
          <p:spPr>
            <a:xfrm>
              <a:off x="3818007" y="6245408"/>
              <a:ext cx="760531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ALL</a:t>
              </a:r>
            </a:p>
          </p:txBody>
        </p:sp>
        <p:sp>
          <p:nvSpPr>
            <p:cNvPr id="27" name="Rounded Rectangle 8"/>
            <p:cNvSpPr/>
            <p:nvPr/>
          </p:nvSpPr>
          <p:spPr>
            <a:xfrm>
              <a:off x="4666648" y="6247852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GSF</a:t>
              </a:r>
            </a:p>
          </p:txBody>
        </p:sp>
        <p:sp>
          <p:nvSpPr>
            <p:cNvPr id="28" name="Rounded Rectangle 11"/>
            <p:cNvSpPr/>
            <p:nvPr/>
          </p:nvSpPr>
          <p:spPr>
            <a:xfrm>
              <a:off x="1378743" y="5810212"/>
              <a:ext cx="762849" cy="418081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81S</a:t>
              </a:r>
            </a:p>
          </p:txBody>
        </p:sp>
        <p:sp>
          <p:nvSpPr>
            <p:cNvPr id="29" name="Rounded Rectangle 11"/>
            <p:cNvSpPr/>
            <p:nvPr/>
          </p:nvSpPr>
          <p:spPr>
            <a:xfrm>
              <a:off x="1378743" y="3502208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IMG</a:t>
              </a:r>
            </a:p>
          </p:txBody>
        </p:sp>
        <p:cxnSp>
          <p:nvCxnSpPr>
            <p:cNvPr id="30" name="Straight Arrow Connector 21"/>
            <p:cNvCxnSpPr/>
            <p:nvPr/>
          </p:nvCxnSpPr>
          <p:spPr>
            <a:xfrm flipV="1">
              <a:off x="2215790" y="5560830"/>
              <a:ext cx="609817" cy="38140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1"/>
            <p:cNvCxnSpPr>
              <a:cxnSpLocks noChangeShapeType="1"/>
            </p:cNvCxnSpPr>
            <p:nvPr/>
          </p:nvCxnSpPr>
          <p:spPr bwMode="auto">
            <a:xfrm>
              <a:off x="2140743" y="3710782"/>
              <a:ext cx="685800" cy="22860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Rounded Rectangle 12"/>
            <p:cNvSpPr/>
            <p:nvPr/>
          </p:nvSpPr>
          <p:spPr>
            <a:xfrm>
              <a:off x="1378742" y="2817630"/>
              <a:ext cx="776763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4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s7k</a:t>
              </a:r>
            </a:p>
          </p:txBody>
        </p:sp>
        <p:sp>
          <p:nvSpPr>
            <p:cNvPr id="33" name="Rounded Rectangle 12"/>
            <p:cNvSpPr/>
            <p:nvPr/>
          </p:nvSpPr>
          <p:spPr>
            <a:xfrm>
              <a:off x="5301970" y="2245519"/>
              <a:ext cx="762849" cy="572111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1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SXI, SXP</a:t>
              </a:r>
            </a:p>
          </p:txBody>
        </p:sp>
        <p:sp>
          <p:nvSpPr>
            <p:cNvPr id="34" name="Line 38"/>
            <p:cNvSpPr>
              <a:spLocks noChangeShapeType="1"/>
            </p:cNvSpPr>
            <p:nvPr/>
          </p:nvSpPr>
          <p:spPr bwMode="auto">
            <a:xfrm flipH="1">
              <a:off x="4645818" y="2718594"/>
              <a:ext cx="4763" cy="1106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8"/>
            <p:cNvSpPr>
              <a:spLocks noChangeShapeType="1"/>
            </p:cNvSpPr>
            <p:nvPr/>
          </p:nvSpPr>
          <p:spPr bwMode="auto">
            <a:xfrm flipH="1">
              <a:off x="5036343" y="2872582"/>
              <a:ext cx="539750" cy="9525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Rounded Rectangle 12"/>
            <p:cNvSpPr/>
            <p:nvPr/>
          </p:nvSpPr>
          <p:spPr>
            <a:xfrm>
              <a:off x="1378743" y="2262633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TDY</a:t>
              </a: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135981" y="2561432"/>
              <a:ext cx="1201737" cy="12890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Rounded Rectangle 36"/>
            <p:cNvSpPr/>
            <p:nvPr/>
          </p:nvSpPr>
          <p:spPr>
            <a:xfrm>
              <a:off x="1392655" y="6436112"/>
              <a:ext cx="762849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2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D1P</a:t>
              </a:r>
            </a:p>
          </p:txBody>
        </p:sp>
        <p:cxnSp>
          <p:nvCxnSpPr>
            <p:cNvPr id="39" name="Straight Arrow Connector 21"/>
            <p:cNvCxnSpPr/>
            <p:nvPr/>
          </p:nvCxnSpPr>
          <p:spPr>
            <a:xfrm flipV="1">
              <a:off x="2178691" y="5636622"/>
              <a:ext cx="830092" cy="9755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5707740" y="6042479"/>
              <a:ext cx="762850" cy="381407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100" b="0" i="0" u="none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TIL</a:t>
              </a:r>
              <a:endPara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41" name="Straight Arrow Connector 22"/>
            <p:cNvCxnSpPr/>
            <p:nvPr/>
          </p:nvCxnSpPr>
          <p:spPr>
            <a:xfrm flipH="1" flipV="1">
              <a:off x="5301970" y="5560830"/>
              <a:ext cx="405770" cy="53543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0819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Data Splitter &amp; Joiner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18</a:t>
            </a:fld>
            <a:endParaRPr lang="ru-RU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" y="1184275"/>
            <a:ext cx="3886200" cy="47466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64379" y="1406585"/>
            <a:ext cx="434255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Выполните предварительную обработку данных, записанных автономно.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данные на поворотах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треки выглядящие как обычно из единого файла БПЛА.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Запустите инструмент разбиения непосредственно из Преобразователя Данных.</a:t>
            </a:r>
          </a:p>
        </p:txBody>
      </p:sp>
    </p:spTree>
    <p:extLst>
      <p:ext uri="{BB962C8B-B14F-4D97-AF65-F5344CB8AC3E}">
        <p14:creationId xmlns:p14="http://schemas.microsoft.com/office/powerpoint/2010/main" val="287131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Инструменты в MBMAX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5754" y="1071212"/>
            <a:ext cx="7787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обработать данные многолучевой, однолучевой и гидролокаторной съемки.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совместить файлы XYZ с файлами ALL с данными сонарной и лазерной съемок.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MBMax64 можно добавить снимки с позициями для коррелирования данных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2557995"/>
            <a:ext cx="6826508" cy="38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34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Что такое беспилотные системы?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146823" cy="4690872"/>
          </a:xfrm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Подводные (AUV)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Автономные подводные аппараты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Отслеживание аппарата и обработка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Поверхностные (USV/ASV)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Автономное плавучее средство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Батиметрическое картирование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Воздушные (UAV)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Беспилотные Летательные Аппараты (БПЛА)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Топографическое картирование</a:t>
            </a:r>
          </a:p>
          <a:p>
            <a:pPr marL="457200" indent="-457200" algn="l" rtl="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464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Автоматическая обработка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3433" y="1398491"/>
            <a:ext cx="383689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-Автоматическая обработка данных многолучевой съемки</a:t>
            </a:r>
          </a:p>
          <a:p>
            <a:pPr algn="l" rtl="0"/>
            <a:r>
              <a:rPr lang="ru-RU" b="0" i="0" u="none" baseline="0"/>
              <a:t>	ПРИМЕЧАНИЕ: Нельзя обработать файлы данных МЛЭС и LIDAR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-Активировать опцию во время съемки в основном окне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-Задайте Параметры Чтения в MBMAX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-Как только запись прекращается, применяются параметры и файл HS2x готов к быстрой загрузке</a:t>
            </a:r>
          </a:p>
          <a:p>
            <a:endParaRPr lang="ru-RU" b="1" dirty="0"/>
          </a:p>
          <a:p>
            <a:pPr algn="ctr" rtl="0"/>
            <a:r>
              <a:rPr lang="ru-RU" b="1" i="0" u="none" baseline="0"/>
              <a:t>Отлично подходит для автоматических съемок!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328" y="1674513"/>
            <a:ext cx="5047252" cy="333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5649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Инструменты в MBMах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21</a:t>
            </a:fld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2224193"/>
            <a:ext cx="7686675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59080" y="1243648"/>
            <a:ext cx="66294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также применить данные давления в данные батиметрии от подводных аппаратов со сглаживанием для исправления глубин</a:t>
            </a:r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71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22</a:t>
            </a:fld>
            <a:endParaRPr lang="ru-RU"/>
          </a:p>
        </p:txBody>
      </p:sp>
      <p:grpSp>
        <p:nvGrpSpPr>
          <p:cNvPr id="5" name="Group 4"/>
          <p:cNvGrpSpPr/>
          <p:nvPr/>
        </p:nvGrpSpPr>
        <p:grpSpPr>
          <a:xfrm>
            <a:off x="347472" y="2988108"/>
            <a:ext cx="6714565" cy="3466957"/>
            <a:chOff x="2255521" y="1562101"/>
            <a:chExt cx="6690485" cy="351565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5521" y="1562101"/>
              <a:ext cx="6690485" cy="3515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282189" y="3648302"/>
              <a:ext cx="1230629" cy="11065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302110" y="1111284"/>
            <a:ext cx="75420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Размер Окна: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Расстояние сегмента вдоль профиля</a:t>
            </a:r>
          </a:p>
          <a:p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Overlap Percent: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Перекрытие между сегментами окна</a:t>
            </a:r>
          </a:p>
          <a:p>
            <a:pPr lvl="0" algn="l" rtl="0"/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Size: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Превышение над и ниже поверхности земли, фильтрование данных за пределами порога</a:t>
            </a:r>
          </a:p>
        </p:txBody>
      </p:sp>
    </p:spTree>
    <p:extLst>
      <p:ext uri="{BB962C8B-B14F-4D97-AF65-F5344CB8AC3E}">
        <p14:creationId xmlns:p14="http://schemas.microsoft.com/office/powerpoint/2010/main" val="37412451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23</a:t>
            </a:fld>
            <a:endParaRPr lang="ru-RU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1125246"/>
            <a:ext cx="4810125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2731770" y="4107180"/>
            <a:ext cx="4674870" cy="2589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79141" y="2272553"/>
            <a:ext cx="301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Фильтрация позволяет выполнить анализ высоты поверхности земли</a:t>
            </a:r>
          </a:p>
        </p:txBody>
      </p:sp>
    </p:spTree>
    <p:extLst>
      <p:ext uri="{BB962C8B-B14F-4D97-AF65-F5344CB8AC3E}">
        <p14:creationId xmlns:p14="http://schemas.microsoft.com/office/powerpoint/2010/main" val="2145953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Облако точек в цветовой схеме RGB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24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053" y="1592898"/>
            <a:ext cx="4640581" cy="305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92898"/>
            <a:ext cx="4169453" cy="305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3460" y="4815840"/>
            <a:ext cx="6903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импортировать снимки GeoTIF в РЕДАКТОР ОБЛАКА ТОЧЕК для окраски файла XYZ цветами RGB - создание реалистичного облака точек!</a:t>
            </a:r>
          </a:p>
        </p:txBody>
      </p:sp>
    </p:spTree>
    <p:extLst>
      <p:ext uri="{BB962C8B-B14F-4D97-AF65-F5344CB8AC3E}">
        <p14:creationId xmlns:p14="http://schemas.microsoft.com/office/powerpoint/2010/main" val="141025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Обработка данных о качестве воды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19100" y="1143000"/>
            <a:ext cx="865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Обработка данных о качестве воды в Редакторе ОЛЭ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Откройте Параметры Чтения, выберите устройство, можно считать два типа данных за один раз и просмотреть их графики по времени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видеть профили, редактировать данные, просмотреть таблицу, отфильтровать и т.д.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" y="2897326"/>
            <a:ext cx="6545580" cy="363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8480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26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" y="1501140"/>
            <a:ext cx="8677387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648" y="4922520"/>
            <a:ext cx="86773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Соленость в заливе Мистик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сохранить данные в формате EDT или XYZ, создать модель в МОДЕЛЬ TIN</a:t>
            </a:r>
          </a:p>
        </p:txBody>
      </p:sp>
    </p:spTree>
    <p:extLst>
      <p:ext uri="{BB962C8B-B14F-4D97-AF65-F5344CB8AC3E}">
        <p14:creationId xmlns:p14="http://schemas.microsoft.com/office/powerpoint/2010/main" val="445084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" y="1403350"/>
            <a:ext cx="7613650" cy="404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0210" y="5516880"/>
            <a:ext cx="761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HyCat на заводе SonTek SRC</a:t>
            </a:r>
          </a:p>
        </p:txBody>
      </p:sp>
    </p:spTree>
    <p:extLst>
      <p:ext uri="{BB962C8B-B14F-4D97-AF65-F5344CB8AC3E}">
        <p14:creationId xmlns:p14="http://schemas.microsoft.com/office/powerpoint/2010/main" val="1806437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Качество воды, продолжение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2440" y="1516380"/>
            <a:ext cx="814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1207135"/>
            <a:ext cx="5981700" cy="460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3680" y="2544202"/>
            <a:ext cx="2164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HyCat с батиметрией, изобатами, температурой, мозаикой ГБО</a:t>
            </a:r>
          </a:p>
        </p:txBody>
      </p:sp>
    </p:spTree>
    <p:extLst>
      <p:ext uri="{BB962C8B-B14F-4D97-AF65-F5344CB8AC3E}">
        <p14:creationId xmlns:p14="http://schemas.microsoft.com/office/powerpoint/2010/main" val="36853177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30302" y="1798321"/>
            <a:ext cx="8150098" cy="1011554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Установка HYPACK LIDAR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Ноябрь, 2019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58" b="16620"/>
          <a:stretch/>
        </p:blipFill>
        <p:spPr>
          <a:xfrm>
            <a:off x="0" y="4152900"/>
            <a:ext cx="9144000" cy="2705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725" y="2667000"/>
            <a:ext cx="6867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 dirty="0">
                <a:solidFill>
                  <a:schemeClr val="bg1"/>
                </a:solidFill>
              </a:rPr>
              <a:t>ПОРТАТИВНОЕ РЕШЕНИЕ LIDAR ДЛЯ ТОПОГРАФИЧЕСКИХ, АЭРОВОЗДУШНЫХ И МОРСКИХ СЪЕМОК</a:t>
            </a:r>
          </a:p>
        </p:txBody>
      </p:sp>
    </p:spTree>
    <p:extLst>
      <p:ext uri="{BB962C8B-B14F-4D97-AF65-F5344CB8AC3E}">
        <p14:creationId xmlns:p14="http://schemas.microsoft.com/office/powerpoint/2010/main" val="37970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91036" y="202446"/>
            <a:ext cx="6037572" cy="760077"/>
          </a:xfrm>
        </p:spPr>
        <p:txBody>
          <a:bodyPr/>
          <a:lstStyle/>
          <a:p>
            <a:pPr algn="l" rtl="0"/>
            <a:r>
              <a:rPr lang="ru-RU" sz="3200" b="0" i="0" u="none" baseline="0"/>
              <a:t>Какой подход в HYPACK?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8140" y="1173480"/>
            <a:ext cx="842772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Интеграция датчиков с помощью драйверов HYPACK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миссии в HYPACK комбинации с системами GNSS и автопилотом позволяет автономный сбор данных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от датчиков, которые поддерживает HYPACK, можно визуализировать в режиме реального времени вместе с состоянием системы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Сбор данных и обработка может быть выполнена в HYPACK</a:t>
            </a:r>
          </a:p>
          <a:p>
            <a:pPr marL="285750" indent="-285750" algn="l" rtl="0">
              <a:buFontTx/>
              <a:buChar char="-"/>
            </a:pPr>
            <a:endParaRPr lang="ru-RU" sz="1600" dirty="0"/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1619" y="4128135"/>
            <a:ext cx="5218336" cy="25393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3199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30</a:t>
            </a:fld>
            <a:endParaRPr lang="ru-RU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91036" y="202446"/>
            <a:ext cx="6757464" cy="760077"/>
          </a:xfrm>
        </p:spPr>
        <p:txBody>
          <a:bodyPr/>
          <a:lstStyle/>
          <a:p>
            <a:pPr algn="l" rtl="0"/>
            <a:r>
              <a:rPr lang="ru-RU" sz="3200" b="0" i="0" u="none" baseline="0"/>
              <a:t>Почему Установка HYPACK LIDAR?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33400" y="4099560"/>
            <a:ext cx="7726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5133" y="1534716"/>
            <a:ext cx="83232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LIDAR - быстрый и точный метод получения данных на труднодоступных участках</a:t>
            </a:r>
          </a:p>
          <a:p>
            <a:pPr marL="285750" indent="-285750" algn="l" rtl="0"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LIDAR хорош для съемки объектов с тонкими краями</a:t>
            </a:r>
          </a:p>
          <a:p>
            <a:pPr marL="285750" indent="-285750" algn="l" rtl="0">
              <a:buFontTx/>
              <a:buChar char="-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LIDAR может «стрелять» сквозь листву деревьев и плотную растительность</a:t>
            </a:r>
          </a:p>
          <a:p>
            <a:pPr marL="285750" indent="-285750" algn="l" rtl="0"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Быстрая интеграция с другими данными и процессами</a:t>
            </a:r>
          </a:p>
          <a:p>
            <a:pPr marL="285750" indent="-285750" algn="l" rtl="0"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Быстрый круговорот данных</a:t>
            </a:r>
          </a:p>
          <a:p>
            <a:pPr marL="285750" indent="-285750" algn="l" rtl="0"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Недорогая альтернатива традиционным методам</a:t>
            </a:r>
          </a:p>
          <a:p>
            <a:pPr marL="285750" indent="-285750" algn="l" rtl="0"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b="1" i="0" u="none" baseline="0">
                <a:solidFill>
                  <a:srgbClr val="0D739C"/>
                </a:solidFill>
              </a:rPr>
              <a:t>Общее: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Увеличенная эффективность и уменьшенный риск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726" y="3546716"/>
            <a:ext cx="3489274" cy="207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5592" y="1828800"/>
            <a:ext cx="7772400" cy="1362075"/>
          </a:xfrm>
        </p:spPr>
        <p:txBody>
          <a:bodyPr/>
          <a:lstStyle/>
          <a:p>
            <a:pPr algn="l" rtl="0"/>
            <a:r>
              <a:rPr lang="ru-RU"/>
              <a:t/>
            </a:r>
            <a:br>
              <a:rPr lang="ru-RU"/>
            </a:br>
            <a:r>
              <a:rPr lang="ru-RU" b="0" i="0" u="none" baseline="0"/>
              <a:t>Выполнение лазерной съемки</a:t>
            </a:r>
            <a:r>
              <a:rPr lang="ru-RU"/>
              <a:t/>
            </a:r>
            <a:br>
              <a:rPr lang="ru-RU"/>
            </a:br>
            <a:r>
              <a:rPr lang="ru-RU" b="0" i="0" u="none" baseline="0"/>
              <a:t> в HYPACK MAX/HYSWEEP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5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92" y="-25985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Планирование миссии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1" y="2583163"/>
            <a:ext cx="7245654" cy="406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0036" y="1503880"/>
            <a:ext cx="887730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автономной мисси в Основном Меню HYPACK используя 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Редактор Галсов/Редактор Границ, автопилот или навигационную систему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80975"/>
            <a:ext cx="6528671" cy="771525"/>
          </a:xfrm>
        </p:spPr>
        <p:txBody>
          <a:bodyPr/>
          <a:lstStyle/>
          <a:p>
            <a:pPr algn="l" rtl="0"/>
            <a:r>
              <a:rPr lang="ru-RU" b="0" i="0" u="none" baseline="0"/>
              <a:t>СЪЕМКА HYPACK® / HYSWEEP®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33</a:t>
            </a:fld>
            <a:endParaRPr lang="ru-RU"/>
          </a:p>
        </p:txBody>
      </p:sp>
      <p:grpSp>
        <p:nvGrpSpPr>
          <p:cNvPr id="5" name="Group 4"/>
          <p:cNvGrpSpPr/>
          <p:nvPr/>
        </p:nvGrpSpPr>
        <p:grpSpPr>
          <a:xfrm>
            <a:off x="1507066" y="3031065"/>
            <a:ext cx="5540902" cy="3269161"/>
            <a:chOff x="1880461" y="1447800"/>
            <a:chExt cx="6739664" cy="364807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0461" y="1447800"/>
              <a:ext cx="6739664" cy="3648075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967" y="2247900"/>
              <a:ext cx="1531327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266699" y="1146204"/>
            <a:ext cx="832485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Ø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Пользователь добавляет лазер Velodyne и ИНС SBG в оборудование и запускает программу СЪЕМКА.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Программа СЪЕМКА отображает карту и данные SBG в реальном времени. 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Использование матрицы позволяет пользователю видеть покрытие данными в режиме реального времени.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282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 HYPACK® / HYSWEEP®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34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20" y="2617374"/>
            <a:ext cx="6291786" cy="3574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99387" y="1705105"/>
            <a:ext cx="783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HYSWEEP® есть опция дисплея топографических лазерных данных, </a:t>
            </a: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где можно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мониторить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показания высоты в реальном времени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Real Time Cloud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35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23669"/>
            <a:ext cx="5730525" cy="4910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177915" y="2392804"/>
            <a:ext cx="29660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v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Облако позволяет видеть данные съемки в геопривязке, исправленные на волнение в течение записи. Пользователь может задать цвета дисплея для отображения интенсивности от лазера или цвета по глубине.высоте.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475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Удаленный Просмотр Платформ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36</a:t>
            </a:fld>
            <a:endParaRPr lang="ru-RU"/>
          </a:p>
        </p:txBody>
      </p:sp>
      <p:pic>
        <p:nvPicPr>
          <p:cNvPr id="4" name="Picture 2" descr="C:\Users\vpradith\Downloads\1-SALES_WORKING\Unmanned Boat Stuff\Remote_Web_View_Example.png"/>
          <p:cNvPicPr>
            <a:picLocks noChangeAspect="1" noChangeArrowheads="1"/>
          </p:cNvPicPr>
          <p:nvPr/>
        </p:nvPicPr>
        <p:blipFill rotWithShape="1">
          <a:blip r:embed="rId2"/>
          <a:srcRect t="263" b="26249"/>
          <a:stretch/>
        </p:blipFill>
        <p:spPr>
          <a:xfrm>
            <a:off x="5074919" y="1573079"/>
            <a:ext cx="3505653" cy="4580071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190930" y="1725479"/>
            <a:ext cx="4691062" cy="4691063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 rtl="0">
              <a:buFont typeface="Wingdings" panose="05000000000000000000" pitchFamily="2" charset="2"/>
              <a:buChar char="v"/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Выполняйте мониторинг и взаимодействуйте с беспилотными аппаратами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используя инструменты управления HYPACK.</a:t>
            </a:r>
          </a:p>
          <a:p>
            <a:pPr marL="479425" lvl="1" indent="-342900" algn="l" rtl="0">
              <a:buFont typeface="Wingdings" panose="05000000000000000000" pitchFamily="2" charset="2"/>
              <a:buChar char="Ø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Мониторинг позиции судна</a:t>
            </a:r>
          </a:p>
          <a:p>
            <a:pPr marL="479425" lvl="1" indent="-342900" algn="l" rtl="0">
              <a:buFont typeface="Wingdings" panose="05000000000000000000" pitchFamily="2" charset="2"/>
              <a:buChar char="Ø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записью вручную</a:t>
            </a:r>
          </a:p>
          <a:p>
            <a:pPr marL="479425" lvl="1" indent="-342900" algn="l" rtl="0"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79425" lvl="1" indent="-342900" algn="l" rtl="0"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Wingdings" panose="05000000000000000000" pitchFamily="2" charset="2"/>
              <a:buChar char="v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использовать любое устройство с выходом в Интернет</a:t>
            </a:r>
          </a:p>
          <a:p>
            <a:pPr marL="479425" lvl="1" indent="-342900" algn="l" rtl="0">
              <a:buFont typeface="Wingdings" panose="05000000000000000000" pitchFamily="2" charset="2"/>
              <a:buChar char="Ø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смартфоны, планшеты, ПК</a:t>
            </a:r>
          </a:p>
          <a:p>
            <a:pPr algn="l" rtl="0"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Wingdings" panose="05000000000000000000" pitchFamily="2" charset="2"/>
              <a:buChar char="v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Управляемый доступ и безопасный вид</a:t>
            </a:r>
          </a:p>
        </p:txBody>
      </p:sp>
    </p:spTree>
    <p:extLst>
      <p:ext uri="{BB962C8B-B14F-4D97-AF65-F5344CB8AC3E}">
        <p14:creationId xmlns:p14="http://schemas.microsoft.com/office/powerpoint/2010/main" val="32045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2707" y="2682240"/>
            <a:ext cx="7772400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Обработка данных лазерной съемки LIDAR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32" y="4281805"/>
            <a:ext cx="4718379" cy="2101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1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DATA SPLITTER/JOINER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38</a:t>
            </a:fld>
            <a:endParaRPr lang="ru-RU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" y="1184275"/>
            <a:ext cx="3886200" cy="47466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56759" y="1968560"/>
            <a:ext cx="39966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rgbClr val="0D739C"/>
                </a:solidFill>
              </a:rPr>
              <a:t>Выполните предварительную обработку данных, записанных автономно.</a:t>
            </a:r>
          </a:p>
          <a:p>
            <a:pPr algn="l" rtl="0"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данные на поворотах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треки выглядящие как обычно из единого файла БПЛА.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Запустите инструмент разбиения непосредственно из Преобразователя Данных.</a:t>
            </a:r>
          </a:p>
        </p:txBody>
      </p:sp>
    </p:spTree>
    <p:extLst>
      <p:ext uri="{BB962C8B-B14F-4D97-AF65-F5344CB8AC3E}">
        <p14:creationId xmlns:p14="http://schemas.microsoft.com/office/powerpoint/2010/main" val="9074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MBMAX64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39</a:t>
            </a:fld>
            <a:endParaRPr lang="ru-RU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1476374"/>
            <a:ext cx="7362825" cy="385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1950" y="5623560"/>
            <a:ext cx="8195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Основной инструмент для обработки, можно применить фильтры, отредактировать фильтры, выполнить калибрование датчиков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8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503986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Платформы UUV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8140" y="1104900"/>
            <a:ext cx="83591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UUV (Обработка данных): Hydroid (Kongsberg)					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ru-RU" dirty="0"/>
          </a:p>
          <a:p>
            <a:endParaRPr lang="ru-RU" dirty="0"/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Iver3 OceanServer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Компания YSI в партнерстве с OceanServer разработала i3XO, скомбинировав свой зонд анализа свойств воды и ADCP.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компании Kongsberg также есть решение Gavia аналогичное глубоководному REMUS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" t="32162" r="7283" b="7647"/>
          <a:stretch/>
        </p:blipFill>
        <p:spPr bwMode="auto">
          <a:xfrm>
            <a:off x="297180" y="1417320"/>
            <a:ext cx="3848100" cy="99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" t="9028" r="3812"/>
          <a:stretch/>
        </p:blipFill>
        <p:spPr bwMode="auto">
          <a:xfrm>
            <a:off x="358140" y="2813849"/>
            <a:ext cx="5212080" cy="149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197" y="47625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Редактирование данных LIDAR в MBMAX64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2430" y="1170802"/>
            <a:ext cx="59512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величины патч теста в параметрах чтения</a:t>
            </a: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Редактирование точек в окне Профиля или в Облаке</a:t>
            </a: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Сглаживание данных GPS</a:t>
            </a: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Примените поправки SBET в данные.</a:t>
            </a:r>
          </a:p>
          <a:p>
            <a:pPr marL="285750" indent="-285750" algn="l" rtl="0">
              <a:buFontTx/>
              <a:buChar char="-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режим глубин или высот</a:t>
            </a:r>
          </a:p>
          <a:p>
            <a:pPr marL="285750" indent="-285750" algn="l" rtl="0">
              <a:buFontTx/>
              <a:buChar char="-"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" y="3060595"/>
            <a:ext cx="659765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59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9525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Фильтрация GPS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41</a:t>
            </a:fld>
            <a:endParaRPr lang="ru-RU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4359984"/>
            <a:ext cx="3429001" cy="141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23999"/>
            <a:ext cx="3681786" cy="4255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7704" y="1504947"/>
            <a:ext cx="4110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лазерной съемки LIDAR обычно проверяются на выбросы, как при обычной многолучевой съемке. 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Выбросы можно удалить используя серию фильтров. Код режима Narrow Lane RTK для SBG, который соответствует качественным данным - 7. 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Фильтрация GPS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2399" y="1343025"/>
            <a:ext cx="768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 фильтре данных GPS по режиму, важно проверить настройку удаления глубин между удаленными точками позиционирования, чтобы выбросы GNSS не повлияли на качество финальной продукции. 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отличие от данных сонара, позиции лазерной съемки нельзя интерполировать.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298" y="5149414"/>
            <a:ext cx="2616027" cy="110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16" y="2994420"/>
            <a:ext cx="6019382" cy="3264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8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датчика полета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4799" y="1533973"/>
            <a:ext cx="37052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Окно Tide позволяет проверить данные полета на высоту. 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Окна Pitch и Roll позволяют просмотреть и отредактировать данные датчика качки. 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окне Speed можно проверить качество данных скорости полета. 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54" y="1531262"/>
            <a:ext cx="3912710" cy="1531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53" y="4763411"/>
            <a:ext cx="3972395" cy="127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56" y="3088407"/>
            <a:ext cx="3972393" cy="1675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8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7640" y="1131827"/>
            <a:ext cx="231838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Профиль MBMax64.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Интерполяция наземного уровня из минимальной высоты</a:t>
            </a:r>
          </a:p>
          <a:p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endParaRPr lang="ru-RU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r>
              <a:rPr lang="ru-RU" sz="1600" b="1" i="0" u="none" baseline="0">
                <a:solidFill>
                  <a:srgbClr val="0D739C"/>
                </a:solidFill>
              </a:rPr>
              <a:t>Размер Окна:</a:t>
            </a:r>
            <a:r>
              <a:rPr lang="ru-RU" sz="1600" b="0" i="0" u="none" baseline="0">
                <a:solidFill>
                  <a:srgbClr val="0D739C"/>
                </a:solidFill>
              </a:rPr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сегмента вдоль профиля</a:t>
            </a:r>
          </a:p>
          <a:p>
            <a:endParaRPr lang="ru-RU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1" i="0" u="none" baseline="0">
                <a:solidFill>
                  <a:srgbClr val="0D739C"/>
                </a:solidFill>
              </a:rPr>
              <a:t>Overlap Percent:</a:t>
            </a:r>
            <a:r>
              <a:rPr lang="ru-RU" sz="1600" b="0" i="0" u="none" baseline="0">
                <a:solidFill>
                  <a:srgbClr val="0D739C"/>
                </a:solidFill>
              </a:rPr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Перекрытие между сегментами окна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endParaRPr lang="ru-RU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r>
              <a:rPr lang="ru-RU" sz="1600" b="1" i="0" u="none" baseline="0">
                <a:solidFill>
                  <a:srgbClr val="0D739C"/>
                </a:solidFill>
              </a:rPr>
              <a:t>Gate Size:</a:t>
            </a:r>
            <a:r>
              <a:rPr lang="ru-RU" sz="1600" b="0" i="0" u="none" baseline="0">
                <a:solidFill>
                  <a:srgbClr val="0D739C"/>
                </a:solidFill>
              </a:rPr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Превышение над и ниже поверхности земли, фильтрование данных за пределами порога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671" y="1724025"/>
            <a:ext cx="6382335" cy="3353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600325" y="3714750"/>
            <a:ext cx="1026793" cy="9829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56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45</a:t>
            </a:fld>
            <a:endParaRPr lang="ru-RU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07" y="1842770"/>
            <a:ext cx="4588193" cy="2762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01804" y="4298176"/>
            <a:ext cx="4404836" cy="2398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9079" y="1109514"/>
            <a:ext cx="6798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Wingdings" panose="05000000000000000000" pitchFamily="2" charset="2"/>
              <a:buChar char="v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Фильтрация позволяет выполнить анализ высоты поверхности земли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7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накоплений (stockpile)в МОДЕЛИ TIN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5554716"/>
            <a:ext cx="8098875" cy="981552"/>
          </a:xfrm>
        </p:spPr>
        <p:txBody>
          <a:bodyPr>
            <a:noAutofit/>
          </a:bodyPr>
          <a:lstStyle/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Быстрый расчет объемов участка используя файл границ.</a:t>
            </a:r>
            <a:endParaRPr lang="ru-RU" sz="18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Множество объемов можно вычислить одновременно используя отдельные границы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endParaRPr lang="ru-RU" sz="1800" baseline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t="18592" r="23450" b="13563"/>
          <a:stretch/>
        </p:blipFill>
        <p:spPr bwMode="auto">
          <a:xfrm>
            <a:off x="775402" y="1382221"/>
            <a:ext cx="6100741" cy="4009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14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47</a:t>
            </a:fld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10451"/>
            <a:ext cx="7826391" cy="344105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0798" y="5121426"/>
            <a:ext cx="6910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начала расчета объемов накопления, нужен файл границ для каждого участка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48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67770" y="2314364"/>
            <a:ext cx="22428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участок накопления вычисляется отдельно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Объем, промоины, периметр и площадь вычисляются отдельно для каждого файла границ.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471" y="1503680"/>
            <a:ext cx="6263301" cy="4673599"/>
            <a:chOff x="347472" y="1862667"/>
            <a:chExt cx="5667248" cy="41605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1053" t="10853" r="79196" b="1147"/>
            <a:stretch/>
          </p:blipFill>
          <p:spPr>
            <a:xfrm>
              <a:off x="347472" y="1862667"/>
              <a:ext cx="1230715" cy="41605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639" y="1862667"/>
              <a:ext cx="4419081" cy="4150094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75341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7472" y="3095625"/>
            <a:ext cx="864412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Результаты по данным лазерной съемки Lidar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76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811" y="4646764"/>
            <a:ext cx="3818042" cy="2081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Платформы USV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569" y="996740"/>
            <a:ext cx="4691185" cy="4690872"/>
          </a:xfrm>
        </p:spPr>
        <p:txBody>
          <a:bodyPr/>
          <a:lstStyle/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Seafloor Systems EchoBoat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19" y="1833807"/>
            <a:ext cx="2894965" cy="288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37247" y="4246654"/>
            <a:ext cx="2038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Teledyne Z Boat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16637" y="1428742"/>
            <a:ext cx="336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HyCat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" t="3742" b="2924"/>
          <a:stretch/>
        </p:blipFill>
        <p:spPr bwMode="auto">
          <a:xfrm>
            <a:off x="4101348" y="1850437"/>
            <a:ext cx="4278420" cy="242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0786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Облако точек в цветовой схеме RGB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50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128" y="1630998"/>
            <a:ext cx="4640581" cy="305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30998"/>
            <a:ext cx="4169453" cy="305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350" y="4930140"/>
            <a:ext cx="725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v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импортировать снимки GeoTIF в РЕДАКТОР ОБЛАКА ТОЧЕК для окраски файла XYZ цветами RGB - создание реалистичного облака точек!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34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Экспортируемые Материалы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51</a:t>
            </a:fld>
            <a:endParaRPr lang="ru-RU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6" y="3517600"/>
            <a:ext cx="4358150" cy="2324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44" y="1110886"/>
            <a:ext cx="2553145" cy="1822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765" y="2650825"/>
            <a:ext cx="3914615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40765" y="5995497"/>
            <a:ext cx="3421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Портативный Формат Облака Точек Интернета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254" y="3043714"/>
            <a:ext cx="255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DXF Autocad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41" y="5898850"/>
            <a:ext cx="4358150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Облако Точек Lidar в цветовой палитре RBG спутникового снимка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7947" y="2960370"/>
            <a:ext cx="864412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ТТХ Установки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52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Обзор Установки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53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71475" y="1531055"/>
            <a:ext cx="82772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   ПК с WINDOWS 10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	</a:t>
            </a:r>
            <a:r>
              <a:rPr lang="ru-RU" sz="1600" b="1" i="0" u="none" baseline="0">
                <a:solidFill>
                  <a:srgbClr val="0D739C"/>
                </a:solidFill>
              </a:rPr>
              <a:t>Лицензия HYPACK MAX® / HYSWEEP®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   Лазер Velodyne VLP-16 Puck Lite</a:t>
            </a:r>
          </a:p>
          <a:p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Компактная инерционная навигационная система SBG Ellipse-2D с двумя антеннами со встроенным приемником RTK</a:t>
            </a:r>
          </a:p>
          <a:p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Бортовые аккумуляторы - автономность до 3 часов</a:t>
            </a:r>
          </a:p>
          <a:p>
            <a:pPr marL="285750" indent="-285750" algn="l" rtl="0">
              <a:buFontTx/>
              <a:buChar char="-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Оболочка категории IP67 с возможностью удлинения плеч антенн</a:t>
            </a:r>
          </a:p>
          <a:p>
            <a:pPr marL="285750" indent="-285750" algn="l" rtl="0">
              <a:buFontTx/>
              <a:buChar char="-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Tx/>
              <a:buChar char="-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Ящик Pelican для безопасной транспортировки и местом для запчастей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5310">
            <a:off x="3254899" y="839690"/>
            <a:ext cx="5657780" cy="424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6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Ключевые способности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54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27660" y="1172200"/>
            <a:ext cx="84924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-Полный набор инструментов для сбора данных лазерной съемки с GNSS 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ru-RU" sz="2000" b="0" i="0" u="none" baseline="0">
                <a:solidFill>
                  <a:srgbClr val="0D739C"/>
                </a:solidFill>
              </a:rPr>
              <a:t>Независимое, автономное решение</a:t>
            </a:r>
          </a:p>
          <a:p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-Фиксированные офсеты антенны (1м) устраняет необходимость калибрования курсового угла</a:t>
            </a:r>
          </a:p>
          <a:p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-Можно установить на любой подвижной платформе, включая БПЛА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-Вес установки 3.5кг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-Можно установить на любой БПЛА промышленного класса  с грузоподъемностью 3.4 кг и больше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rgbClr val="0D739C"/>
                </a:solidFill>
              </a:rPr>
              <a:t>     пример: DJI, Freefly, Inspired Flight, Skyfront, и Harris Aerial</a:t>
            </a:r>
            <a:endParaRPr lang="ru-RU" sz="2000" dirty="0">
              <a:solidFill>
                <a:srgbClr val="0D73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68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2528075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VLP Puck Lite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55</a:t>
            </a:fld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369962" y="1623196"/>
            <a:ext cx="85263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0D739C"/>
                </a:solidFill>
                <a:latin typeface="+mj-lt"/>
              </a:rPr>
              <a:t>Лазер: 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Механический / Электрический / Операционный</a:t>
            </a:r>
          </a:p>
          <a:p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- 16 Каналов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 Диапазон измерений: До 100 m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 Точность ±3 cm (типично)</a:t>
            </a:r>
          </a:p>
          <a:p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Вес 590 гр.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 Один или множество возвратов сигналов (самый сильный, последний)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 Питание: 8Вт (обычно)</a:t>
            </a:r>
          </a:p>
          <a:p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-Классификация по стандартам лазерной индустрии: Class 1 Eye-safe per IEC 60825-1:2007 &amp; 2014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- Длина волны: 903 nm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9" t="9942" r="25874" b="9363"/>
          <a:stretch/>
        </p:blipFill>
        <p:spPr bwMode="auto">
          <a:xfrm>
            <a:off x="5890258" y="1785121"/>
            <a:ext cx="1851661" cy="199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0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Каналы Velodyne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56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42585"/>
            <a:ext cx="2877222" cy="2962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642" y="1242585"/>
            <a:ext cx="1838815" cy="2993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4186" y="4395893"/>
            <a:ext cx="73789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Предлагаются 16 каналов, которые можно активировать или отключать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 дальности - задайте минимальное и максимальное превышения для удаления шума на низких высотах.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Фильтрация по углу - задайте минимальный и максимальный углы, фильтр оставит только данные в указанном диапазоне.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01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Ellipse 2D mini GNSS/INS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57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36483" y="1427406"/>
            <a:ext cx="7315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0,1 ° Крен и Дифферент более 360 °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0.2° курс (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двухантенный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GPS)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Вертикальная Составляющая Качки 5см, подстроенная по периоду волны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2см точность позиционирования RTK GNSS (опция)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/>
            <a:r>
              <a:rPr lang="ru-RU" sz="1600" b="1" i="0" u="none" baseline="0" dirty="0">
                <a:solidFill>
                  <a:srgbClr val="0070C0"/>
                </a:solidFill>
                <a:latin typeface="+mj-lt"/>
              </a:rPr>
              <a:t>Ключевые особенности:</a:t>
            </a:r>
          </a:p>
          <a:p>
            <a:endParaRPr lang="ru-RU" sz="1600" b="1" dirty="0">
              <a:solidFill>
                <a:srgbClr val="0070C0"/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Гироскоп с очень низким уровнем шума, высокоточные акселерометры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Приемник класса съемки L1/L2GNSS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Дифференциальные поправки (RTCM)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Вывод данных 200Гц - обычно работают на 50Гц</a:t>
            </a:r>
          </a:p>
          <a:p>
            <a:pPr marL="285750" indent="-285750" algn="l" rtl="0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2 года гарантии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6"/>
          <a:stretch/>
        </p:blipFill>
        <p:spPr bwMode="auto">
          <a:xfrm>
            <a:off x="5925711" y="1457325"/>
            <a:ext cx="2203940" cy="220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9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647" y="133350"/>
            <a:ext cx="76249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Данных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58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369570" y="1494548"/>
            <a:ext cx="7392447" cy="3953752"/>
            <a:chOff x="1143000" y="3382834"/>
            <a:chExt cx="6934200" cy="2848610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143000" y="3382834"/>
              <a:ext cx="6934200" cy="28486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6" name="Group 5"/>
            <p:cNvGrpSpPr/>
            <p:nvPr/>
          </p:nvGrpSpPr>
          <p:grpSpPr>
            <a:xfrm>
              <a:off x="3886200" y="4175857"/>
              <a:ext cx="2263140" cy="1668726"/>
              <a:chOff x="0" y="0"/>
              <a:chExt cx="2351306" cy="264358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911927" y="0"/>
                <a:ext cx="439379" cy="462784"/>
              </a:xfrm>
              <a:prstGeom prst="ellipse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8" name="Straight Arrow Connector 7"/>
              <p:cNvCxnSpPr/>
              <p:nvPr/>
            </p:nvCxnSpPr>
            <p:spPr>
              <a:xfrm flipV="1">
                <a:off x="1353787" y="368135"/>
                <a:ext cx="700644" cy="1032758"/>
              </a:xfrm>
              <a:prstGeom prst="straightConnector1">
                <a:avLst/>
              </a:prstGeom>
              <a:ln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0" y="2422566"/>
                <a:ext cx="429031" cy="221016"/>
              </a:xfrm>
              <a:prstGeom prst="ellipse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10" name="Straight Arrow Connector 9"/>
              <p:cNvCxnSpPr/>
              <p:nvPr/>
            </p:nvCxnSpPr>
            <p:spPr>
              <a:xfrm flipV="1">
                <a:off x="261257" y="1983179"/>
                <a:ext cx="762635" cy="432435"/>
              </a:xfrm>
              <a:prstGeom prst="straightConnector1">
                <a:avLst/>
              </a:prstGeom>
              <a:ln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Rectangle 10"/>
          <p:cNvSpPr/>
          <p:nvPr/>
        </p:nvSpPr>
        <p:spPr>
          <a:xfrm>
            <a:off x="347970" y="5552198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Площадь малой растительности – высота 20 метров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Отражательная способность средняя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Средняя вертикальная неопределенность +/- 5см.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355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9050"/>
            <a:ext cx="745350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Данных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59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302371" y="1447649"/>
            <a:ext cx="7634372" cy="4036977"/>
            <a:chOff x="0" y="0"/>
            <a:chExt cx="5779827" cy="335251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779827" cy="32891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Oval 5"/>
            <p:cNvSpPr/>
            <p:nvPr/>
          </p:nvSpPr>
          <p:spPr>
            <a:xfrm>
              <a:off x="1787857" y="1344304"/>
              <a:ext cx="1847850" cy="495300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480782" y="2647666"/>
              <a:ext cx="1466850" cy="704850"/>
              <a:chOff x="0" y="0"/>
              <a:chExt cx="1466850" cy="704850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1358900" y="101600"/>
                <a:ext cx="6350" cy="14605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0" y="488950"/>
                <a:ext cx="539750" cy="215900"/>
              </a:xfrm>
              <a:prstGeom prst="ellipse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257300" y="0"/>
                <a:ext cx="209550" cy="330200"/>
              </a:xfrm>
              <a:prstGeom prst="ellipse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11" name="Straight Arrow Connector 10"/>
              <p:cNvCxnSpPr/>
              <p:nvPr/>
            </p:nvCxnSpPr>
            <p:spPr>
              <a:xfrm flipV="1">
                <a:off x="539750" y="247650"/>
                <a:ext cx="717550" cy="311150"/>
              </a:xfrm>
              <a:prstGeom prst="straightConnector1">
                <a:avLst/>
              </a:prstGeom>
              <a:ln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Rectangle 11"/>
          <p:cNvSpPr/>
          <p:nvPr/>
        </p:nvSpPr>
        <p:spPr>
          <a:xfrm>
            <a:off x="270510" y="5541927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Площадь участка черного асфальта – высота 20 Метров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Низкая отражающая способность, высокий коэффициент поглощения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Средняя вертикальная неопределенность = 9 см (+-6см)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168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318" y="2366303"/>
            <a:ext cx="8390973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Планирование съемки для автономных аппаратов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448" y="4784289"/>
            <a:ext cx="3984629" cy="200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Установка, смонтированная на БПЛА DJI Matrice 600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81" y="1495424"/>
            <a:ext cx="5162700" cy="5011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5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572" y="47625"/>
            <a:ext cx="77085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Задняя панель установки HYPACK LIDAR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61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55" y="1581150"/>
            <a:ext cx="7622132" cy="467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04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9050"/>
            <a:ext cx="734110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данных установки HYPACK LIDAR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62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68" y="1552574"/>
            <a:ext cx="8130491" cy="4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91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 Обработка данных в MBMAX64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63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6" y="1613914"/>
            <a:ext cx="8210550" cy="444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68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526528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Пример данных установки HYPACK LIDAR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64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4" y="1653621"/>
            <a:ext cx="8686801" cy="403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6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6704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Преимущества установки HYPACK LIDAR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8" t="11869" r="6528"/>
          <a:stretch/>
        </p:blipFill>
        <p:spPr>
          <a:xfrm>
            <a:off x="4533900" y="1605127"/>
            <a:ext cx="4610100" cy="314758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6153" y="1278255"/>
            <a:ext cx="56502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Простое в использовании, готовое решение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Многосторонняя функциональность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Эффективное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Знакомы интерфейс для пользователей HYPACK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Фиксированные офсеты облегчают настройки и инициализацию в поле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 часа без перерыва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Точное решение LIDAR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497" y="85725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Возможности применения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575" y="1383030"/>
            <a:ext cx="76657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Картирования береговой линии и надводных препятствий для навигации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Картирование Трубопровода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Оценка инфраструктуры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Съемки для определения динамики береговой линии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Съемка Растительности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Анализ голой земли</a:t>
            </a: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rgbClr val="0D739C"/>
              </a:buClr>
              <a:buFont typeface="Wingdings" panose="05000000000000000000" pitchFamily="2" charset="2"/>
              <a:buChar char="Ø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Коридорное картирование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79119">
            <a:off x="5778998" y="3789254"/>
            <a:ext cx="3347465" cy="3347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1" t="42273" r="5208"/>
          <a:stretch/>
        </p:blipFill>
        <p:spPr>
          <a:xfrm>
            <a:off x="6305665" y="1321458"/>
            <a:ext cx="2294131" cy="22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7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697" y="7620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B461E99-A520-4C47-9280-7BE61E966C52}" type="slidenum">
              <a:rPr/>
              <a:t>67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" y="1657350"/>
            <a:ext cx="8505825" cy="425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318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1981200" cy="1317625"/>
          </a:xfrm>
        </p:spPr>
        <p:txBody>
          <a:bodyPr/>
          <a:lstStyle/>
          <a:p>
            <a:pPr algn="l" rtl="0"/>
            <a:r>
              <a:rPr lang="ru-RU" sz="5400" b="0" i="0" u="none" baseline="0">
                <a:latin typeface="+mj-lt"/>
              </a:rPr>
              <a:t>ВиО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3975"/>
            <a:ext cx="714375" cy="454025"/>
          </a:xfrm>
        </p:spPr>
        <p:txBody>
          <a:bodyPr/>
          <a:lstStyle/>
          <a:p>
            <a:pPr algn="l" rtl="0">
              <a:defRPr/>
            </a:pPr>
            <a:fld id="{4400A483-4681-41BF-9FF1-22151483BD95}" type="slidenum">
              <a:rPr/>
              <a:pPr>
                <a:defRPr/>
              </a:pPr>
              <a:t>68</a:t>
            </a:fld>
            <a:endParaRPr lang="ru-RU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943600" y="1752600"/>
            <a:ext cx="2188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  <a:latin typeface="+mj-lt"/>
              </a:rPr>
              <a:t>Свяжитесь с нами:</a:t>
            </a:r>
          </a:p>
          <a:p>
            <a:pPr algn="l" rtl="0"/>
            <a:r>
              <a:rPr lang="ru-RU" b="0" i="0" u="none" baseline="0">
                <a:solidFill>
                  <a:schemeClr val="bg1"/>
                </a:solidFill>
                <a:latin typeface="+mj-lt"/>
              </a:rPr>
              <a:t>sales@hypack.com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" r="3215"/>
          <a:stretch/>
        </p:blipFill>
        <p:spPr>
          <a:xfrm>
            <a:off x="0" y="4191000"/>
            <a:ext cx="5351206" cy="2667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282768"/>
            <a:ext cx="1924050" cy="2565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474" y="3495159"/>
            <a:ext cx="391041" cy="3910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018358"/>
            <a:ext cx="446058" cy="4460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637" y="2591030"/>
            <a:ext cx="410383" cy="41038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00800" y="2633246"/>
            <a:ext cx="2145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facebook.com/hypackinc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19630" y="3531073"/>
            <a:ext cx="1657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twitter.com/hypack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00800" y="307211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linkedin.com/groups/1990404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69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775" y="1905000"/>
            <a:ext cx="2655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3600" b="1" i="0" u="none" baseline="0">
                <a:solidFill>
                  <a:schemeClr val="bg1"/>
                </a:solidFill>
                <a:latin typeface="+mj-lt"/>
              </a:rPr>
              <a:t>Спасибо!</a:t>
            </a:r>
            <a:endParaRPr lang="ru-RU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697" y="3706582"/>
            <a:ext cx="3792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1"/>
                </a:solidFill>
                <a:latin typeface="+mj-lt"/>
              </a:rPr>
              <a:t>Webinar: </a:t>
            </a:r>
            <a:r>
              <a:rPr lang="ru-RU" b="0" i="0" u="none" baseline="0">
                <a:solidFill>
                  <a:schemeClr val="bg1"/>
                </a:solidFill>
                <a:latin typeface="+mj-lt"/>
              </a:rPr>
              <a:t>Установка HYPACK LIDAR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3600" y="1752600"/>
            <a:ext cx="2188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  <a:latin typeface="+mj-lt"/>
              </a:rPr>
              <a:t>Свяжитесь с нами:</a:t>
            </a:r>
          </a:p>
          <a:p>
            <a:pPr algn="l" rtl="0"/>
            <a:r>
              <a:rPr lang="ru-RU" b="0" i="0" u="none" baseline="0">
                <a:solidFill>
                  <a:schemeClr val="bg1"/>
                </a:solidFill>
                <a:latin typeface="+mj-lt"/>
              </a:rPr>
              <a:t>sales@hypack.com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474" y="3495159"/>
            <a:ext cx="391041" cy="3910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018358"/>
            <a:ext cx="446058" cy="4460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637" y="2591030"/>
            <a:ext cx="410383" cy="4103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00800" y="2633246"/>
            <a:ext cx="2145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facebook.com/hypackinc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19630" y="3531073"/>
            <a:ext cx="1657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twitter.com/hypack</a:t>
            </a: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00800" y="307211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  <a:latin typeface="+mj-lt"/>
              </a:rPr>
              <a:t>linkedin.com/groups/1990404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/>
          <a:stretch/>
        </p:blipFill>
        <p:spPr>
          <a:xfrm>
            <a:off x="0" y="4152900"/>
            <a:ext cx="9144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92" y="-25985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Планирование миссии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1" y="2354563"/>
            <a:ext cx="7245654" cy="406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5761" y="1503880"/>
            <a:ext cx="887730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автономной мисси в Основном Меню HYPACK используя 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Редактор Галсов/Редактор Границ, автопилот или навигационную систему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7904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392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Планирование миссии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486400" y="1691639"/>
            <a:ext cx="328041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Загрузите миссию напрямую или экспортируйте миссию в формате программы для управления аппаратом.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импортировать в формате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GPX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и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Mavlink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в Планировании Миссии, можно экспортировать в форматах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GPX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MAVLink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, -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MOOS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vP BHV, Teledyne ZRP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по Галсам дает предварительное время съемки в соответствии с длиной галсов и ожидаемой скоростью движения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" y="1201757"/>
            <a:ext cx="4824137" cy="305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55" y="4716780"/>
            <a:ext cx="4917413" cy="150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5029876" y="4922520"/>
            <a:ext cx="471764" cy="0"/>
          </a:xfrm>
          <a:prstGeom prst="straightConnector1">
            <a:avLst/>
          </a:prstGeom>
          <a:ln w="76200"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861560" y="2148840"/>
            <a:ext cx="624840" cy="929640"/>
          </a:xfrm>
          <a:prstGeom prst="straightConnector1">
            <a:avLst/>
          </a:prstGeom>
          <a:ln w="76200"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812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724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Планирование миссии - карты FAA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513648"/>
            <a:ext cx="6713320" cy="37233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1036320"/>
            <a:ext cx="8551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управлять полетами БПЛА в коммерческих целях необходимо иметь лицензию 107 FAA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107 учит как читать карты VFR (навигация в регулируемом воздушном пространстве), законодательные акты, базовые знания метеорологии, отчет о полетах и др.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34860" y="2805649"/>
            <a:ext cx="17754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Использование БПЛА</a:t>
            </a:r>
          </a:p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в целях отдыха считаются коммерческим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9100" y="6211669"/>
            <a:ext cx="694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Карты VFR можно загрузить с сайта FAA бесплатно, аналогично морским ЭНК</a:t>
            </a:r>
          </a:p>
        </p:txBody>
      </p:sp>
    </p:spTree>
    <p:extLst>
      <p:ext uri="{BB962C8B-B14F-4D97-AF65-F5344CB8AC3E}">
        <p14:creationId xmlns:p14="http://schemas.microsoft.com/office/powerpoint/2010/main" val="4098529347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11162</TotalTime>
  <Words>1867</Words>
  <Application>Microsoft Office PowerPoint</Application>
  <PresentationFormat>Экран (4:3)</PresentationFormat>
  <Paragraphs>481</Paragraphs>
  <Slides>70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70</vt:i4>
      </vt:variant>
    </vt:vector>
  </HeadingPairs>
  <TitlesOfParts>
    <vt:vector size="76" baseType="lpstr">
      <vt:lpstr>Arial</vt:lpstr>
      <vt:lpstr>Calibri</vt:lpstr>
      <vt:lpstr>Lucida Grande</vt:lpstr>
      <vt:lpstr>Wingdings</vt:lpstr>
      <vt:lpstr>Bell Gossett Eco</vt:lpstr>
      <vt:lpstr>Bell Gossett</vt:lpstr>
      <vt:lpstr>Беспилотные аппараты в HYPACK</vt:lpstr>
      <vt:lpstr>Что такое беспилотные системы?</vt:lpstr>
      <vt:lpstr>Какой подход в HYPACK?</vt:lpstr>
      <vt:lpstr>Платформы UUV</vt:lpstr>
      <vt:lpstr>Платформы USV</vt:lpstr>
      <vt:lpstr>Планирование съемки для автономных аппаратов</vt:lpstr>
      <vt:lpstr>Планирование миссии</vt:lpstr>
      <vt:lpstr>Планирование миссии</vt:lpstr>
      <vt:lpstr>Планирование миссии - карты FAA</vt:lpstr>
      <vt:lpstr>Сбор данных съемки с помощью автономных аппаратов</vt:lpstr>
      <vt:lpstr>Планирование миссии</vt:lpstr>
      <vt:lpstr>Адаптивное планирование галсов</vt:lpstr>
      <vt:lpstr>Удаленный Просмотр Платформ</vt:lpstr>
      <vt:lpstr>Данные Топографического Лазера (LiDAR) в реальном времени</vt:lpstr>
      <vt:lpstr>Сбор данных о качестве воды</vt:lpstr>
      <vt:lpstr>Обработка данных  автономных аппаратов</vt:lpstr>
      <vt:lpstr>Преобразователь Данных</vt:lpstr>
      <vt:lpstr>Data Splitter &amp; Joiner</vt:lpstr>
      <vt:lpstr>Инструменты в MBMAX</vt:lpstr>
      <vt:lpstr>Автоматическая обработка</vt:lpstr>
      <vt:lpstr>Инструменты в MBMах</vt:lpstr>
      <vt:lpstr>Фильтр Растительности</vt:lpstr>
      <vt:lpstr>Фильтр Растительности</vt:lpstr>
      <vt:lpstr>Облако точек в цветовой схеме RGB</vt:lpstr>
      <vt:lpstr>Обработка данных о качестве воды</vt:lpstr>
      <vt:lpstr>Качество воды, продолжение...</vt:lpstr>
      <vt:lpstr>Качество воды, продолжение...</vt:lpstr>
      <vt:lpstr>Качество воды, продолжение</vt:lpstr>
      <vt:lpstr>Установка HYPACK LIDAR</vt:lpstr>
      <vt:lpstr>Почему Установка HYPACK LIDAR?</vt:lpstr>
      <vt:lpstr> Выполнение лазерной съемки  в HYPACK MAX/HYSWEEP</vt:lpstr>
      <vt:lpstr>Планирование миссии</vt:lpstr>
      <vt:lpstr>СЪЕМКА HYPACK® / HYSWEEP®</vt:lpstr>
      <vt:lpstr>СЪЕМКА HYPACK® / HYSWEEP®</vt:lpstr>
      <vt:lpstr>Real Time Cloud</vt:lpstr>
      <vt:lpstr>Удаленный Просмотр Платформ</vt:lpstr>
      <vt:lpstr>Обработка данных лазерной съемки LIDAR</vt:lpstr>
      <vt:lpstr>DATA SPLITTER/JOINER</vt:lpstr>
      <vt:lpstr>MBMAX64</vt:lpstr>
      <vt:lpstr>Редактирование данных LIDAR в MBMAX64</vt:lpstr>
      <vt:lpstr>Фильтрация GPS</vt:lpstr>
      <vt:lpstr>Фильтрация GPS</vt:lpstr>
      <vt:lpstr>Данные датчика полета</vt:lpstr>
      <vt:lpstr>Фильтр Растительности</vt:lpstr>
      <vt:lpstr>Фильтр Растительности</vt:lpstr>
      <vt:lpstr>Объемы накоплений (stockpile)в МОДЕЛИ TIN</vt:lpstr>
      <vt:lpstr>Объемы накопления (stock pile)</vt:lpstr>
      <vt:lpstr>Объемы накопления (stock pile)</vt:lpstr>
      <vt:lpstr>Результаты по данным лазерной съемки Lidar</vt:lpstr>
      <vt:lpstr>Облако точек в цветовой схеме RGB</vt:lpstr>
      <vt:lpstr>Экспортируемые Материалы</vt:lpstr>
      <vt:lpstr>ТТХ Установки</vt:lpstr>
      <vt:lpstr>Обзор Установки</vt:lpstr>
      <vt:lpstr>Ключевые способности</vt:lpstr>
      <vt:lpstr>VLP Puck Lite</vt:lpstr>
      <vt:lpstr>Каналы Velodyne</vt:lpstr>
      <vt:lpstr>Ellipse 2D mini GNSS/INS</vt:lpstr>
      <vt:lpstr>Пример Данных</vt:lpstr>
      <vt:lpstr>Пример Данных</vt:lpstr>
      <vt:lpstr>Установка, смонтированная на БПЛА DJI Matrice 600</vt:lpstr>
      <vt:lpstr>Задняя панель установки HYPACK LIDAR</vt:lpstr>
      <vt:lpstr>Пример данных установки HYPACK LIDAR </vt:lpstr>
      <vt:lpstr>Пример Обработка данных в MBMAX64</vt:lpstr>
      <vt:lpstr>Пример данных установки HYPACK LIDAR </vt:lpstr>
      <vt:lpstr>Преимущества установки HYPACK LIDAR</vt:lpstr>
      <vt:lpstr>Возможности применения</vt:lpstr>
      <vt:lpstr>Учебный Семинар HYPACK® 2020</vt:lpstr>
      <vt:lpstr>ВиО</vt:lpstr>
      <vt:lpstr>Презентация PowerPoint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226</cp:revision>
  <dcterms:created xsi:type="dcterms:W3CDTF">2014-07-07T18:31:44Z</dcterms:created>
  <dcterms:modified xsi:type="dcterms:W3CDTF">2020-01-27T08:54:05Z</dcterms:modified>
</cp:coreProperties>
</file>